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10" r:id="rId4"/>
  </p:sldMasterIdLst>
  <p:notesMasterIdLst>
    <p:notesMasterId r:id="rId19"/>
  </p:notesMasterIdLst>
  <p:sldIdLst>
    <p:sldId id="281" r:id="rId5"/>
    <p:sldId id="325" r:id="rId6"/>
    <p:sldId id="327" r:id="rId7"/>
    <p:sldId id="332" r:id="rId8"/>
    <p:sldId id="334" r:id="rId9"/>
    <p:sldId id="330" r:id="rId10"/>
    <p:sldId id="335" r:id="rId11"/>
    <p:sldId id="322" r:id="rId12"/>
    <p:sldId id="328" r:id="rId13"/>
    <p:sldId id="329" r:id="rId14"/>
    <p:sldId id="326" r:id="rId15"/>
    <p:sldId id="323" r:id="rId16"/>
    <p:sldId id="324" r:id="rId17"/>
    <p:sldId id="331" r:id="rId18"/>
  </p:sldIdLst>
  <p:sldSz cx="12192000" cy="6858000"/>
  <p:notesSz cx="7102475" cy="10234613"/>
  <p:embeddedFontLst>
    <p:embeddedFont>
      <p:font typeface="Calibri" panose="020F0502020204030204" pitchFamily="34" charset="0"/>
      <p:regular r:id="rId20"/>
      <p:bold r:id="rId21"/>
      <p:italic r:id="rId22"/>
      <p:boldItalic r:id="rId23"/>
    </p:embeddedFont>
    <p:embeddedFont>
      <p:font typeface="Trebuchet MS" panose="020B0703020202090204" pitchFamily="34" charset="0"/>
      <p:regular r:id="rId24"/>
      <p:bold r:id="rId25"/>
      <p:italic r:id="rId26"/>
      <p:boldItalic r:id="rId27"/>
    </p:embeddedFont>
    <p:embeddedFont>
      <p:font typeface="Wingdings 2" pitchFamily="2" charset="2"/>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C2E5"/>
    <a:srgbClr val="EDF1F9"/>
    <a:srgbClr val="1B2F53"/>
    <a:srgbClr val="ADC1E5"/>
    <a:srgbClr val="213B5C"/>
    <a:srgbClr val="155F5D"/>
    <a:srgbClr val="06835D"/>
    <a:srgbClr val="344A5E"/>
    <a:srgbClr val="B0D1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F9450F-D3A9-461D-A293-68929335B07A}" v="9" dt="2018-12-04T15:55:13.399"/>
    <p1510:client id="{F2CCB994-91C2-489C-8F12-3C9AA8EB0D02}" v="49" dt="2018-12-04T15:12:18.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4" autoAdjust="0"/>
    <p:restoredTop sz="94014" autoAdjust="0"/>
  </p:normalViewPr>
  <p:slideViewPr>
    <p:cSldViewPr snapToGrid="0">
      <p:cViewPr varScale="1">
        <p:scale>
          <a:sx n="120" d="100"/>
          <a:sy n="120" d="100"/>
        </p:scale>
        <p:origin x="648"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4" d="100"/>
          <a:sy n="44" d="100"/>
        </p:scale>
        <p:origin x="274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7739" cy="513508"/>
          </a:xfrm>
          <a:prstGeom prst="rect">
            <a:avLst/>
          </a:prstGeom>
        </p:spPr>
        <p:txBody>
          <a:bodyPr vert="horz" lIns="95518" tIns="47759" rIns="95518" bIns="47759" rtlCol="0"/>
          <a:lstStyle>
            <a:lvl1pPr algn="l">
              <a:defRPr sz="1300"/>
            </a:lvl1pPr>
          </a:lstStyle>
          <a:p>
            <a:endParaRPr lang="de-AT"/>
          </a:p>
        </p:txBody>
      </p:sp>
      <p:sp>
        <p:nvSpPr>
          <p:cNvPr id="3" name="Datumsplatzhalter 2"/>
          <p:cNvSpPr>
            <a:spLocks noGrp="1"/>
          </p:cNvSpPr>
          <p:nvPr>
            <p:ph type="dt" idx="1"/>
          </p:nvPr>
        </p:nvSpPr>
        <p:spPr>
          <a:xfrm>
            <a:off x="4023093" y="0"/>
            <a:ext cx="3077739" cy="513508"/>
          </a:xfrm>
          <a:prstGeom prst="rect">
            <a:avLst/>
          </a:prstGeom>
        </p:spPr>
        <p:txBody>
          <a:bodyPr vert="horz" lIns="95518" tIns="47759" rIns="95518" bIns="47759" rtlCol="0"/>
          <a:lstStyle>
            <a:lvl1pPr algn="r">
              <a:defRPr sz="1300"/>
            </a:lvl1pPr>
          </a:lstStyle>
          <a:p>
            <a:fld id="{D0674BAF-4BA4-4DC5-B55A-B3A56190504B}" type="datetimeFigureOut">
              <a:rPr lang="de-AT" smtClean="0"/>
              <a:t>07.04.21</a:t>
            </a:fld>
            <a:endParaRPr lang="de-AT"/>
          </a:p>
        </p:txBody>
      </p:sp>
      <p:sp>
        <p:nvSpPr>
          <p:cNvPr id="4" name="Folienbildplatzhalter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5518" tIns="47759" rIns="95518" bIns="47759" rtlCol="0" anchor="ctr"/>
          <a:lstStyle/>
          <a:p>
            <a:endParaRPr lang="de-AT"/>
          </a:p>
        </p:txBody>
      </p:sp>
      <p:sp>
        <p:nvSpPr>
          <p:cNvPr id="5" name="Notizenplatzhalter 4"/>
          <p:cNvSpPr>
            <a:spLocks noGrp="1"/>
          </p:cNvSpPr>
          <p:nvPr>
            <p:ph type="body" sz="quarter" idx="3"/>
          </p:nvPr>
        </p:nvSpPr>
        <p:spPr>
          <a:xfrm>
            <a:off x="710248" y="4925407"/>
            <a:ext cx="5681980" cy="4029879"/>
          </a:xfrm>
          <a:prstGeom prst="rect">
            <a:avLst/>
          </a:prstGeom>
        </p:spPr>
        <p:txBody>
          <a:bodyPr vert="horz" lIns="95518" tIns="47759" rIns="95518" bIns="47759"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721107"/>
            <a:ext cx="3077739" cy="513507"/>
          </a:xfrm>
          <a:prstGeom prst="rect">
            <a:avLst/>
          </a:prstGeom>
        </p:spPr>
        <p:txBody>
          <a:bodyPr vert="horz" lIns="95518" tIns="47759" rIns="95518" bIns="47759" rtlCol="0" anchor="b"/>
          <a:lstStyle>
            <a:lvl1pPr algn="l">
              <a:defRPr sz="1300"/>
            </a:lvl1pPr>
          </a:lstStyle>
          <a:p>
            <a:endParaRPr lang="de-AT"/>
          </a:p>
        </p:txBody>
      </p:sp>
      <p:sp>
        <p:nvSpPr>
          <p:cNvPr id="7" name="Foliennummernplatzhalter 6"/>
          <p:cNvSpPr>
            <a:spLocks noGrp="1"/>
          </p:cNvSpPr>
          <p:nvPr>
            <p:ph type="sldNum" sz="quarter" idx="5"/>
          </p:nvPr>
        </p:nvSpPr>
        <p:spPr>
          <a:xfrm>
            <a:off x="4023093" y="9721107"/>
            <a:ext cx="3077739" cy="513507"/>
          </a:xfrm>
          <a:prstGeom prst="rect">
            <a:avLst/>
          </a:prstGeom>
        </p:spPr>
        <p:txBody>
          <a:bodyPr vert="horz" lIns="95518" tIns="47759" rIns="95518" bIns="47759" rtlCol="0" anchor="b"/>
          <a:lstStyle>
            <a:lvl1pPr algn="r">
              <a:defRPr sz="1300"/>
            </a:lvl1pPr>
          </a:lstStyle>
          <a:p>
            <a:fld id="{8127C91A-5C4E-47E8-9806-E8419F3FFAAE}" type="slidenum">
              <a:rPr lang="de-AT" smtClean="0"/>
              <a:t>‹#›</a:t>
            </a:fld>
            <a:endParaRPr lang="de-AT"/>
          </a:p>
        </p:txBody>
      </p:sp>
    </p:spTree>
    <p:extLst>
      <p:ext uri="{BB962C8B-B14F-4D97-AF65-F5344CB8AC3E}">
        <p14:creationId xmlns:p14="http://schemas.microsoft.com/office/powerpoint/2010/main" val="346927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127C91A-5C4E-47E8-9806-E8419F3FFAAE}" type="slidenum">
              <a:rPr lang="de-AT" smtClean="0"/>
              <a:t>1</a:t>
            </a:fld>
            <a:endParaRPr lang="de-AT"/>
          </a:p>
        </p:txBody>
      </p:sp>
    </p:spTree>
    <p:extLst>
      <p:ext uri="{BB962C8B-B14F-4D97-AF65-F5344CB8AC3E}">
        <p14:creationId xmlns:p14="http://schemas.microsoft.com/office/powerpoint/2010/main" val="169426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US" dirty="0"/>
              <a:t>Outcomes of WP1 research (D1.2, D1.3 &amp; D1.4)</a:t>
            </a:r>
            <a:endParaRPr lang="fi-FI" dirty="0"/>
          </a:p>
          <a:p>
            <a:pPr lvl="0"/>
            <a:r>
              <a:rPr lang="en-US" dirty="0"/>
              <a:t>Summary on researched case studies</a:t>
            </a:r>
            <a:endParaRPr lang="fi-FI" dirty="0"/>
          </a:p>
          <a:p>
            <a:pPr lvl="0"/>
            <a:r>
              <a:rPr lang="en-US" dirty="0"/>
              <a:t>Ideally grouping of experiences/outcomes</a:t>
            </a:r>
            <a:endParaRPr lang="fi-FI" dirty="0"/>
          </a:p>
          <a:p>
            <a:endParaRPr lang="de-AT" dirty="0"/>
          </a:p>
        </p:txBody>
      </p:sp>
      <p:sp>
        <p:nvSpPr>
          <p:cNvPr id="4" name="Foliennummernplatzhalter 3"/>
          <p:cNvSpPr>
            <a:spLocks noGrp="1"/>
          </p:cNvSpPr>
          <p:nvPr>
            <p:ph type="sldNum" sz="quarter" idx="10"/>
          </p:nvPr>
        </p:nvSpPr>
        <p:spPr/>
        <p:txBody>
          <a:bodyPr/>
          <a:lstStyle/>
          <a:p>
            <a:fld id="{8127C91A-5C4E-47E8-9806-E8419F3FFAAE}" type="slidenum">
              <a:rPr lang="de-AT" smtClean="0"/>
              <a:t>2</a:t>
            </a:fld>
            <a:endParaRPr lang="de-AT"/>
          </a:p>
        </p:txBody>
      </p:sp>
    </p:spTree>
    <p:extLst>
      <p:ext uri="{BB962C8B-B14F-4D97-AF65-F5344CB8AC3E}">
        <p14:creationId xmlns:p14="http://schemas.microsoft.com/office/powerpoint/2010/main" val="10428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Shows</a:t>
            </a:r>
            <a:r>
              <a:rPr lang="fi-FI" baseline="0" dirty="0"/>
              <a:t> at </a:t>
            </a:r>
            <a:r>
              <a:rPr lang="fi-FI" baseline="0" dirty="0" err="1"/>
              <a:t>one</a:t>
            </a:r>
            <a:r>
              <a:rPr lang="fi-FI" baseline="0" dirty="0"/>
              <a:t> </a:t>
            </a:r>
            <a:r>
              <a:rPr lang="fi-FI" baseline="0" dirty="0" err="1"/>
              <a:t>glance</a:t>
            </a:r>
            <a:r>
              <a:rPr lang="fi-FI" baseline="0" dirty="0"/>
              <a:t> </a:t>
            </a:r>
            <a:r>
              <a:rPr lang="fi-FI" baseline="0" dirty="0" err="1"/>
              <a:t>the</a:t>
            </a:r>
            <a:r>
              <a:rPr lang="fi-FI" baseline="0" dirty="0"/>
              <a:t> </a:t>
            </a:r>
            <a:r>
              <a:rPr lang="fi-FI" baseline="0" dirty="0" err="1"/>
              <a:t>conclusions</a:t>
            </a:r>
            <a:r>
              <a:rPr lang="fi-FI" baseline="0" dirty="0"/>
              <a:t>: </a:t>
            </a:r>
            <a:r>
              <a:rPr lang="en-GB" sz="1200" kern="1200" dirty="0">
                <a:solidFill>
                  <a:schemeClr val="tx1"/>
                </a:solidFill>
                <a:effectLst/>
                <a:latin typeface="+mn-lt"/>
                <a:ea typeface="+mn-ea"/>
                <a:cs typeface="+mn-cs"/>
              </a:rPr>
              <a:t>1) that there is need to align the regulations in different fields (buildings, energy, different levels of governance) and 2) There are a lot of elements supporting the PEBs in the upcoming regulations.</a:t>
            </a:r>
            <a:endParaRPr lang="fi-FI" dirty="0"/>
          </a:p>
        </p:txBody>
      </p:sp>
      <p:sp>
        <p:nvSpPr>
          <p:cNvPr id="4" name="Slide Number Placeholder 3"/>
          <p:cNvSpPr>
            <a:spLocks noGrp="1"/>
          </p:cNvSpPr>
          <p:nvPr>
            <p:ph type="sldNum" sz="quarter" idx="10"/>
          </p:nvPr>
        </p:nvSpPr>
        <p:spPr/>
        <p:txBody>
          <a:bodyPr/>
          <a:lstStyle/>
          <a:p>
            <a:fld id="{8127C91A-5C4E-47E8-9806-E8419F3FFAAE}" type="slidenum">
              <a:rPr lang="de-AT" smtClean="0"/>
              <a:t>4</a:t>
            </a:fld>
            <a:endParaRPr lang="de-AT"/>
          </a:p>
        </p:txBody>
      </p:sp>
    </p:spTree>
    <p:extLst>
      <p:ext uri="{BB962C8B-B14F-4D97-AF65-F5344CB8AC3E}">
        <p14:creationId xmlns:p14="http://schemas.microsoft.com/office/powerpoint/2010/main" val="2731813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city and regional authorities</a:t>
            </a:r>
          </a:p>
          <a:p>
            <a:r>
              <a:rPr lang="fi-FI" dirty="0" err="1"/>
              <a:t>From</a:t>
            </a:r>
            <a:r>
              <a:rPr lang="fi-FI" dirty="0"/>
              <a:t> </a:t>
            </a:r>
            <a:r>
              <a:rPr lang="fi-FI" dirty="0" err="1"/>
              <a:t>the</a:t>
            </a:r>
            <a:r>
              <a:rPr lang="fi-FI" dirty="0"/>
              <a:t> </a:t>
            </a:r>
            <a:r>
              <a:rPr lang="fi-FI" dirty="0" err="1"/>
              <a:t>guidebook</a:t>
            </a:r>
            <a:r>
              <a:rPr lang="fi-FI" dirty="0"/>
              <a:t> </a:t>
            </a:r>
            <a:r>
              <a:rPr lang="fi-FI" dirty="0" err="1"/>
              <a:t>based</a:t>
            </a:r>
            <a:r>
              <a:rPr lang="fi-FI" dirty="0"/>
              <a:t> on </a:t>
            </a:r>
            <a:r>
              <a:rPr lang="fi-FI" dirty="0" err="1"/>
              <a:t>interviews</a:t>
            </a:r>
            <a:endParaRPr lang="fi-FI"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Survey on making PEB concepts part of local authorities planning instruments </a:t>
            </a:r>
            <a:endParaRPr lang="fi-FI" dirty="0"/>
          </a:p>
        </p:txBody>
      </p:sp>
      <p:sp>
        <p:nvSpPr>
          <p:cNvPr id="4" name="Slide Number Placeholder 3"/>
          <p:cNvSpPr>
            <a:spLocks noGrp="1"/>
          </p:cNvSpPr>
          <p:nvPr>
            <p:ph type="sldNum" sz="quarter" idx="10"/>
          </p:nvPr>
        </p:nvSpPr>
        <p:spPr/>
        <p:txBody>
          <a:bodyPr/>
          <a:lstStyle/>
          <a:p>
            <a:fld id="{8127C91A-5C4E-47E8-9806-E8419F3FFAAE}" type="slidenum">
              <a:rPr lang="de-AT" smtClean="0"/>
              <a:t>6</a:t>
            </a:fld>
            <a:endParaRPr lang="de-AT"/>
          </a:p>
        </p:txBody>
      </p:sp>
    </p:spTree>
    <p:extLst>
      <p:ext uri="{BB962C8B-B14F-4D97-AF65-F5344CB8AC3E}">
        <p14:creationId xmlns:p14="http://schemas.microsoft.com/office/powerpoint/2010/main" val="2930246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8127C91A-5C4E-47E8-9806-E8419F3FFAAE}" type="slidenum">
              <a:rPr lang="de-AT" smtClean="0"/>
              <a:t>8</a:t>
            </a:fld>
            <a:endParaRPr lang="de-AT"/>
          </a:p>
        </p:txBody>
      </p:sp>
    </p:spTree>
    <p:extLst>
      <p:ext uri="{BB962C8B-B14F-4D97-AF65-F5344CB8AC3E}">
        <p14:creationId xmlns:p14="http://schemas.microsoft.com/office/powerpoint/2010/main" val="1640745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Funding and subsidies to support PEB solutions. (Energy efficiency improvements and RES funding also helps)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requirement to show the life-cycle effects (cost &amp; environment) should be made mandatory in the planning phase. Financing and incentive schemes at the national level play a major role in promoting PEBs</a:t>
            </a:r>
            <a:endParaRPr lang="fi-FI"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p>
            <a:endParaRPr lang="fi-FI" dirty="0"/>
          </a:p>
        </p:txBody>
      </p:sp>
      <p:sp>
        <p:nvSpPr>
          <p:cNvPr id="4" name="Slide Number Placeholder 3"/>
          <p:cNvSpPr>
            <a:spLocks noGrp="1"/>
          </p:cNvSpPr>
          <p:nvPr>
            <p:ph type="sldNum" sz="quarter" idx="10"/>
          </p:nvPr>
        </p:nvSpPr>
        <p:spPr/>
        <p:txBody>
          <a:bodyPr/>
          <a:lstStyle/>
          <a:p>
            <a:fld id="{8127C91A-5C4E-47E8-9806-E8419F3FFAAE}" type="slidenum">
              <a:rPr lang="de-AT" smtClean="0"/>
              <a:t>13</a:t>
            </a:fld>
            <a:endParaRPr lang="de-AT"/>
          </a:p>
        </p:txBody>
      </p:sp>
    </p:spTree>
    <p:extLst>
      <p:ext uri="{BB962C8B-B14F-4D97-AF65-F5344CB8AC3E}">
        <p14:creationId xmlns:p14="http://schemas.microsoft.com/office/powerpoint/2010/main" val="3773169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Rechteck 7"/>
          <p:cNvSpPr/>
          <p:nvPr userDrawn="1"/>
        </p:nvSpPr>
        <p:spPr>
          <a:xfrm>
            <a:off x="0" y="-1"/>
            <a:ext cx="12192000" cy="6844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p:cNvSpPr>
            <a:spLocks noGrp="1"/>
          </p:cNvSpPr>
          <p:nvPr>
            <p:ph type="ctrTitle"/>
          </p:nvPr>
        </p:nvSpPr>
        <p:spPr>
          <a:xfrm>
            <a:off x="5355299" y="2419815"/>
            <a:ext cx="5774327" cy="1135336"/>
          </a:xfrm>
        </p:spPr>
        <p:txBody>
          <a:bodyPr anchor="b"/>
          <a:lstStyle>
            <a:lvl1pPr algn="ctr">
              <a:defRPr lang="en-US" sz="2820" b="1" kern="1200" dirty="0">
                <a:solidFill>
                  <a:srgbClr val="344A5E"/>
                </a:solidFill>
                <a:latin typeface="Calibri" panose="020F0502020204030204"/>
                <a:ea typeface="+mn-ea"/>
                <a:cs typeface="+mn-cs"/>
              </a:defRPr>
            </a:lvl1pPr>
          </a:lstStyle>
          <a:p>
            <a:r>
              <a:rPr lang="de-DE" dirty="0"/>
              <a:t>Titelmasterformat durch Klicken bearbeiten</a:t>
            </a:r>
            <a:endParaRPr lang="en-US" dirty="0"/>
          </a:p>
        </p:txBody>
      </p:sp>
      <p:sp>
        <p:nvSpPr>
          <p:cNvPr id="3" name="Untertitel 2"/>
          <p:cNvSpPr>
            <a:spLocks noGrp="1"/>
          </p:cNvSpPr>
          <p:nvPr>
            <p:ph type="subTitle" idx="1"/>
          </p:nvPr>
        </p:nvSpPr>
        <p:spPr>
          <a:xfrm>
            <a:off x="5676680" y="4189273"/>
            <a:ext cx="5452946" cy="1655762"/>
          </a:xfrm>
        </p:spPr>
        <p:txBody>
          <a:bodyPr/>
          <a:lstStyle>
            <a:lvl1pPr marL="0" indent="0" algn="ctr">
              <a:buNone/>
              <a:defRPr lang="en-US" sz="2468" kern="1200">
                <a:solidFill>
                  <a:srgbClr val="000000"/>
                </a:solidFill>
                <a:latin typeface="Calibri" panose="020F0502020204030204"/>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sp>
        <p:nvSpPr>
          <p:cNvPr id="6" name="Foliennummernplatzhalt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Flussdiagramm: Manuelle Eingabe 6"/>
          <p:cNvSpPr/>
          <p:nvPr userDrawn="1"/>
        </p:nvSpPr>
        <p:spPr>
          <a:xfrm rot="5400000" flipH="1">
            <a:off x="-1609532" y="1609528"/>
            <a:ext cx="6858002" cy="3638943"/>
          </a:xfrm>
          <a:prstGeom prst="flowChartManualInput">
            <a:avLst/>
          </a:prstGeom>
          <a:solidFill>
            <a:srgbClr val="1B2F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9" name="Grafik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080311" y="-464118"/>
            <a:ext cx="3784776" cy="2676747"/>
          </a:xfrm>
          <a:prstGeom prst="rect">
            <a:avLst/>
          </a:prstGeom>
        </p:spPr>
      </p:pic>
      <p:pic>
        <p:nvPicPr>
          <p:cNvPr id="10" name="Kép 79"/>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29626" y="6191046"/>
            <a:ext cx="868720" cy="576219"/>
          </a:xfrm>
          <a:prstGeom prst="rect">
            <a:avLst/>
          </a:prstGeom>
          <a:noFill/>
        </p:spPr>
      </p:pic>
      <p:sp>
        <p:nvSpPr>
          <p:cNvPr id="11" name="Rechteck 10"/>
          <p:cNvSpPr/>
          <p:nvPr userDrawn="1"/>
        </p:nvSpPr>
        <p:spPr>
          <a:xfrm>
            <a:off x="-3" y="5182670"/>
            <a:ext cx="3013791" cy="1121461"/>
          </a:xfrm>
          <a:prstGeom prst="rect">
            <a:avLst/>
          </a:prstGeom>
        </p:spPr>
        <p:txBody>
          <a:bodyPr wrap="square">
            <a:spAutoFit/>
          </a:bodyPr>
          <a:lstStyle/>
          <a:p>
            <a:pPr algn="just" defTabSz="1218555">
              <a:lnSpc>
                <a:spcPct val="115000"/>
              </a:lnSpc>
              <a:spcAft>
                <a:spcPts val="705"/>
              </a:spcAft>
            </a:pPr>
            <a:r>
              <a:rPr lang="en-GB" sz="969" dirty="0">
                <a:solidFill>
                  <a:srgbClr val="FFFFFF"/>
                </a:solidFill>
                <a:latin typeface="Calibri" panose="020F0502020204030204" pitchFamily="34" charset="0"/>
                <a:ea typeface="Calibri" panose="020F0502020204030204" pitchFamily="34" charset="0"/>
                <a:cs typeface="Arial" panose="020B0604020202020204" pitchFamily="34" charset="0"/>
              </a:rPr>
              <a:t>This project has received funding from the European Union’s Horizon 2020 research and innovation programme under grant agreement no. 870157. This document reflects only the author’s view and the Commission is not responsible for any use that may be made of the information it contains.</a:t>
            </a:r>
            <a:endParaRPr lang="hr-HR" sz="969" dirty="0">
              <a:solidFill>
                <a:srgbClr val="FFFFFF"/>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476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Naslov in vsebin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457200" indent="-457200">
              <a:buFont typeface="Wingdings" panose="05000000000000000000" pitchFamily="2" charset="2"/>
              <a:buChar char="§"/>
              <a:defRPr sz="3200">
                <a:solidFill>
                  <a:srgbClr val="344A5E"/>
                </a:solidFill>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E5BFDBE3-7054-44CA-9459-0D90A3C0B4CE}"/>
              </a:ext>
            </a:extLst>
          </p:cNvPr>
          <p:cNvSpPr>
            <a:spLocks noGrp="1"/>
          </p:cNvSpPr>
          <p:nvPr>
            <p:ph type="title" hasCustomPrompt="1"/>
          </p:nvPr>
        </p:nvSpPr>
        <p:spPr/>
        <p:txBody>
          <a:bodyPr vert="horz" lIns="91440" tIns="45720" rIns="91440" bIns="45720" rtlCol="0" anchor="ctr">
            <a:normAutofit/>
          </a:bodyPr>
          <a:lstStyle>
            <a:lvl1pPr>
              <a:defRPr lang="sl-SI" sz="4000" dirty="0"/>
            </a:lvl1pPr>
          </a:lstStyle>
          <a:p>
            <a:pPr lvl="0"/>
            <a:r>
              <a:rPr lang="en-US" dirty="0"/>
              <a:t>WP 1 - Coordination</a:t>
            </a:r>
            <a:endParaRPr lang="sl-SI" dirty="0"/>
          </a:p>
        </p:txBody>
      </p:sp>
    </p:spTree>
    <p:extLst>
      <p:ext uri="{BB962C8B-B14F-4D97-AF65-F5344CB8AC3E}">
        <p14:creationId xmlns:p14="http://schemas.microsoft.com/office/powerpoint/2010/main" val="613027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p:cNvSpPr>
            <a:spLocks noGrp="1"/>
          </p:cNvSpPr>
          <p:nvPr>
            <p:ph type="dt" sz="half" idx="10"/>
          </p:nvPr>
        </p:nvSpPr>
        <p:spPr/>
        <p:txBody>
          <a:bodyPr/>
          <a:lstStyle/>
          <a:p>
            <a:fld id="{48A87A34-81AB-432B-8DAE-1953F412C126}" type="datetimeFigureOut">
              <a:rPr lang="en-US" smtClean="0"/>
              <a:pPr/>
              <a:t>4/7/21</a:t>
            </a:fld>
            <a:endParaRPr lang="en-US" dirty="0"/>
          </a:p>
        </p:txBody>
      </p:sp>
      <p:sp>
        <p:nvSpPr>
          <p:cNvPr id="7" name="Foliennummernplatzhalt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226376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dirty="0"/>
              <a:t>Titelmasterformat durch Klicken bearbeiten</a:t>
            </a:r>
            <a:endParaRPr lang="en-US" dirty="0"/>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p:cNvSpPr>
            <a:spLocks noGrp="1"/>
          </p:cNvSpPr>
          <p:nvPr>
            <p:ph type="dt" sz="half" idx="10"/>
          </p:nvPr>
        </p:nvSpPr>
        <p:spPr/>
        <p:txBody>
          <a:bodyPr/>
          <a:lstStyle/>
          <a:p>
            <a:fld id="{48A87A34-81AB-432B-8DAE-1953F412C126}" type="datetimeFigureOut">
              <a:rPr lang="en-US" smtClean="0"/>
              <a:pPr/>
              <a:t>4/7/21</a:t>
            </a:fld>
            <a:endParaRPr lang="en-US" dirty="0"/>
          </a:p>
        </p:txBody>
      </p:sp>
      <p:sp>
        <p:nvSpPr>
          <p:cNvPr id="9" name="Foliennummernplatzhalt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1649571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3298" y="363894"/>
            <a:ext cx="7044579" cy="989013"/>
          </a:xfrm>
        </p:spPr>
        <p:txBody>
          <a:bodyPr anchor="b"/>
          <a:lstStyle>
            <a:lvl1pPr>
              <a:defRPr sz="3200"/>
            </a:lvl1pPr>
          </a:lstStyle>
          <a:p>
            <a:r>
              <a:rPr lang="de-DE" dirty="0"/>
              <a:t>Titelmasterformat durch Klicken bearbeiten</a:t>
            </a:r>
            <a:endParaRPr lang="en-US" dirty="0"/>
          </a:p>
        </p:txBody>
      </p:sp>
      <p:sp>
        <p:nvSpPr>
          <p:cNvPr id="3" name="Bildplatzhalter 2"/>
          <p:cNvSpPr>
            <a:spLocks noGrp="1"/>
          </p:cNvSpPr>
          <p:nvPr>
            <p:ph type="pic" idx="1"/>
          </p:nvPr>
        </p:nvSpPr>
        <p:spPr>
          <a:xfrm>
            <a:off x="5183188" y="1688841"/>
            <a:ext cx="6172200" cy="4172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48A87A34-81AB-432B-8DAE-1953F412C126}" type="datetimeFigureOut">
              <a:rPr lang="en-US" smtClean="0"/>
              <a:t>4/7/21</a:t>
            </a:fld>
            <a:endParaRPr lang="en-US" dirty="0"/>
          </a:p>
        </p:txBody>
      </p:sp>
      <p:sp>
        <p:nvSpPr>
          <p:cNvPr id="7" name="Foliennummernplatzhalt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914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Last slide">
    <p:spTree>
      <p:nvGrpSpPr>
        <p:cNvPr id="1" name=""/>
        <p:cNvGrpSpPr/>
        <p:nvPr/>
      </p:nvGrpSpPr>
      <p:grpSpPr>
        <a:xfrm>
          <a:off x="0" y="0"/>
          <a:ext cx="0" cy="0"/>
          <a:chOff x="0" y="0"/>
          <a:chExt cx="0" cy="0"/>
        </a:xfrm>
      </p:grpSpPr>
      <p:sp>
        <p:nvSpPr>
          <p:cNvPr id="8" name="Rechteck 7"/>
          <p:cNvSpPr/>
          <p:nvPr userDrawn="1"/>
        </p:nvSpPr>
        <p:spPr>
          <a:xfrm>
            <a:off x="0" y="-1"/>
            <a:ext cx="12192000" cy="6844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p:cNvSpPr>
            <a:spLocks noGrp="1"/>
          </p:cNvSpPr>
          <p:nvPr>
            <p:ph type="ctrTitle" hasCustomPrompt="1"/>
          </p:nvPr>
        </p:nvSpPr>
        <p:spPr>
          <a:xfrm>
            <a:off x="5355299" y="2419815"/>
            <a:ext cx="5774327" cy="1135336"/>
          </a:xfrm>
        </p:spPr>
        <p:txBody>
          <a:bodyPr anchor="b"/>
          <a:lstStyle>
            <a:lvl1pPr algn="ctr">
              <a:defRPr lang="en-US" sz="4000" b="0" kern="1200" baseline="0" dirty="0">
                <a:solidFill>
                  <a:srgbClr val="344A5E"/>
                </a:solidFill>
                <a:latin typeface="Calibri" panose="020F0502020204030204" pitchFamily="34" charset="0"/>
                <a:ea typeface="+mn-ea"/>
                <a:cs typeface="Calibri" panose="020F0502020204030204" pitchFamily="34" charset="0"/>
              </a:defRPr>
            </a:lvl1pPr>
          </a:lstStyle>
          <a:p>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r>
              <a:rPr lang="de-DE" dirty="0"/>
              <a:t>!</a:t>
            </a:r>
            <a:endParaRPr lang="en-US" dirty="0"/>
          </a:p>
        </p:txBody>
      </p:sp>
      <p:sp>
        <p:nvSpPr>
          <p:cNvPr id="3" name="Untertitel 2"/>
          <p:cNvSpPr>
            <a:spLocks noGrp="1"/>
          </p:cNvSpPr>
          <p:nvPr>
            <p:ph type="subTitle" idx="1"/>
          </p:nvPr>
        </p:nvSpPr>
        <p:spPr>
          <a:xfrm>
            <a:off x="5676680" y="4189273"/>
            <a:ext cx="5452946" cy="1655762"/>
          </a:xfrm>
        </p:spPr>
        <p:txBody>
          <a:bodyPr/>
          <a:lstStyle>
            <a:lvl1pPr marL="0" indent="0" algn="ctr">
              <a:buNone/>
              <a:defRPr lang="en-US" sz="2468" kern="1200">
                <a:solidFill>
                  <a:srgbClr val="000000"/>
                </a:solidFill>
                <a:latin typeface="Calibri" panose="020F0502020204030204"/>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sp>
        <p:nvSpPr>
          <p:cNvPr id="6" name="Foliennummernplatzhalt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Flussdiagramm: Manuelle Eingabe 6"/>
          <p:cNvSpPr/>
          <p:nvPr userDrawn="1"/>
        </p:nvSpPr>
        <p:spPr>
          <a:xfrm rot="5400000" flipH="1">
            <a:off x="-1604867" y="1604863"/>
            <a:ext cx="6858002" cy="3648273"/>
          </a:xfrm>
          <a:prstGeom prst="flowChartManualInput">
            <a:avLst/>
          </a:prstGeom>
          <a:solidFill>
            <a:srgbClr val="1B2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9" name="Grafik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068919" y="-464118"/>
            <a:ext cx="3796168" cy="2684804"/>
          </a:xfrm>
          <a:prstGeom prst="rect">
            <a:avLst/>
          </a:prstGeom>
        </p:spPr>
      </p:pic>
      <p:pic>
        <p:nvPicPr>
          <p:cNvPr id="10" name="Kép 79"/>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29626" y="6191046"/>
            <a:ext cx="868720" cy="576219"/>
          </a:xfrm>
          <a:prstGeom prst="rect">
            <a:avLst/>
          </a:prstGeom>
          <a:noFill/>
        </p:spPr>
      </p:pic>
      <p:sp>
        <p:nvSpPr>
          <p:cNvPr id="11" name="Rechteck 10"/>
          <p:cNvSpPr/>
          <p:nvPr userDrawn="1"/>
        </p:nvSpPr>
        <p:spPr>
          <a:xfrm>
            <a:off x="0" y="5168950"/>
            <a:ext cx="3024553" cy="1121461"/>
          </a:xfrm>
          <a:prstGeom prst="rect">
            <a:avLst/>
          </a:prstGeom>
        </p:spPr>
        <p:txBody>
          <a:bodyPr wrap="square">
            <a:spAutoFit/>
          </a:bodyPr>
          <a:lstStyle/>
          <a:p>
            <a:pPr algn="just" defTabSz="1218555">
              <a:lnSpc>
                <a:spcPct val="115000"/>
              </a:lnSpc>
              <a:spcAft>
                <a:spcPts val="705"/>
              </a:spcAft>
            </a:pPr>
            <a:r>
              <a:rPr lang="en-GB" sz="969" dirty="0">
                <a:solidFill>
                  <a:srgbClr val="FFFFFF"/>
                </a:solidFill>
                <a:latin typeface="Calibri" panose="020F0502020204030204" pitchFamily="34" charset="0"/>
                <a:ea typeface="Calibri" panose="020F0502020204030204" pitchFamily="34" charset="0"/>
                <a:cs typeface="Arial" panose="020B0604020202020204" pitchFamily="34" charset="0"/>
              </a:rPr>
              <a:t>This project has received funding from the European Union’s Horizon 2020 research and innovation programme under grant agreement no. 870157. This document reflects only the author’s view and the Commission is not responsible for any use that may be made of the information it contains.</a:t>
            </a:r>
            <a:endParaRPr lang="hr-HR" sz="969" dirty="0">
              <a:solidFill>
                <a:srgbClr val="FFFFFF"/>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06130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Zaobljeni pravokotnik 5">
            <a:extLst>
              <a:ext uri="{FF2B5EF4-FFF2-40B4-BE49-F238E27FC236}">
                <a16:creationId xmlns:a16="http://schemas.microsoft.com/office/drawing/2014/main" id="{EFC238EB-0563-4BC4-8891-CEB8D66DEE4A}"/>
              </a:ext>
            </a:extLst>
          </p:cNvPr>
          <p:cNvSpPr/>
          <p:nvPr userDrawn="1"/>
        </p:nvSpPr>
        <p:spPr>
          <a:xfrm>
            <a:off x="-1" y="365126"/>
            <a:ext cx="8792443" cy="967004"/>
          </a:xfrm>
          <a:custGeom>
            <a:avLst/>
            <a:gdLst>
              <a:gd name="connsiteX0" fmla="*/ 0 w 9507683"/>
              <a:gd name="connsiteY0" fmla="*/ 483502 h 967003"/>
              <a:gd name="connsiteX1" fmla="*/ 483502 w 9507683"/>
              <a:gd name="connsiteY1" fmla="*/ 0 h 967003"/>
              <a:gd name="connsiteX2" fmla="*/ 9024182 w 9507683"/>
              <a:gd name="connsiteY2" fmla="*/ 0 h 967003"/>
              <a:gd name="connsiteX3" fmla="*/ 9507684 w 9507683"/>
              <a:gd name="connsiteY3" fmla="*/ 483502 h 967003"/>
              <a:gd name="connsiteX4" fmla="*/ 9507683 w 9507683"/>
              <a:gd name="connsiteY4" fmla="*/ 483502 h 967003"/>
              <a:gd name="connsiteX5" fmla="*/ 9024181 w 9507683"/>
              <a:gd name="connsiteY5" fmla="*/ 967004 h 967003"/>
              <a:gd name="connsiteX6" fmla="*/ 483502 w 9507683"/>
              <a:gd name="connsiteY6" fmla="*/ 967003 h 967003"/>
              <a:gd name="connsiteX7" fmla="*/ 0 w 9507683"/>
              <a:gd name="connsiteY7" fmla="*/ 483501 h 967003"/>
              <a:gd name="connsiteX8" fmla="*/ 0 w 9507683"/>
              <a:gd name="connsiteY8" fmla="*/ 483502 h 967003"/>
              <a:gd name="connsiteX0" fmla="*/ 0 w 9507684"/>
              <a:gd name="connsiteY0" fmla="*/ 483502 h 967004"/>
              <a:gd name="connsiteX1" fmla="*/ 483502 w 9507684"/>
              <a:gd name="connsiteY1" fmla="*/ 0 h 967004"/>
              <a:gd name="connsiteX2" fmla="*/ 9024182 w 9507684"/>
              <a:gd name="connsiteY2" fmla="*/ 0 h 967004"/>
              <a:gd name="connsiteX3" fmla="*/ 9507684 w 9507684"/>
              <a:gd name="connsiteY3" fmla="*/ 483502 h 967004"/>
              <a:gd name="connsiteX4" fmla="*/ 9507683 w 9507684"/>
              <a:gd name="connsiteY4" fmla="*/ 483502 h 967004"/>
              <a:gd name="connsiteX5" fmla="*/ 9024181 w 9507684"/>
              <a:gd name="connsiteY5" fmla="*/ 967004 h 967004"/>
              <a:gd name="connsiteX6" fmla="*/ 483502 w 9507684"/>
              <a:gd name="connsiteY6" fmla="*/ 967003 h 967004"/>
              <a:gd name="connsiteX7" fmla="*/ 0 w 9507684"/>
              <a:gd name="connsiteY7" fmla="*/ 483501 h 967004"/>
              <a:gd name="connsiteX8" fmla="*/ 0 w 9507684"/>
              <a:gd name="connsiteY8" fmla="*/ 483502 h 967004"/>
              <a:gd name="connsiteX0" fmla="*/ 0 w 9507684"/>
              <a:gd name="connsiteY0" fmla="*/ 483501 h 967004"/>
              <a:gd name="connsiteX1" fmla="*/ 483502 w 9507684"/>
              <a:gd name="connsiteY1" fmla="*/ 0 h 967004"/>
              <a:gd name="connsiteX2" fmla="*/ 9024182 w 9507684"/>
              <a:gd name="connsiteY2" fmla="*/ 0 h 967004"/>
              <a:gd name="connsiteX3" fmla="*/ 9507684 w 9507684"/>
              <a:gd name="connsiteY3" fmla="*/ 483502 h 967004"/>
              <a:gd name="connsiteX4" fmla="*/ 9507683 w 9507684"/>
              <a:gd name="connsiteY4" fmla="*/ 483502 h 967004"/>
              <a:gd name="connsiteX5" fmla="*/ 9024181 w 9507684"/>
              <a:gd name="connsiteY5" fmla="*/ 967004 h 967004"/>
              <a:gd name="connsiteX6" fmla="*/ 483502 w 9507684"/>
              <a:gd name="connsiteY6" fmla="*/ 967003 h 967004"/>
              <a:gd name="connsiteX7" fmla="*/ 0 w 9507684"/>
              <a:gd name="connsiteY7" fmla="*/ 483501 h 967004"/>
              <a:gd name="connsiteX0" fmla="*/ 1067585 w 10091767"/>
              <a:gd name="connsiteY0" fmla="*/ 967003 h 967004"/>
              <a:gd name="connsiteX1" fmla="*/ 1067585 w 10091767"/>
              <a:gd name="connsiteY1" fmla="*/ 0 h 967004"/>
              <a:gd name="connsiteX2" fmla="*/ 9608265 w 10091767"/>
              <a:gd name="connsiteY2" fmla="*/ 0 h 967004"/>
              <a:gd name="connsiteX3" fmla="*/ 10091767 w 10091767"/>
              <a:gd name="connsiteY3" fmla="*/ 483502 h 967004"/>
              <a:gd name="connsiteX4" fmla="*/ 10091766 w 10091767"/>
              <a:gd name="connsiteY4" fmla="*/ 483502 h 967004"/>
              <a:gd name="connsiteX5" fmla="*/ 9608264 w 10091767"/>
              <a:gd name="connsiteY5" fmla="*/ 967004 h 967004"/>
              <a:gd name="connsiteX6" fmla="*/ 1067585 w 10091767"/>
              <a:gd name="connsiteY6" fmla="*/ 967003 h 967004"/>
              <a:gd name="connsiteX0" fmla="*/ 0 w 9024182"/>
              <a:gd name="connsiteY0" fmla="*/ 967003 h 967004"/>
              <a:gd name="connsiteX1" fmla="*/ 0 w 9024182"/>
              <a:gd name="connsiteY1" fmla="*/ 0 h 967004"/>
              <a:gd name="connsiteX2" fmla="*/ 8540680 w 9024182"/>
              <a:gd name="connsiteY2" fmla="*/ 0 h 967004"/>
              <a:gd name="connsiteX3" fmla="*/ 9024182 w 9024182"/>
              <a:gd name="connsiteY3" fmla="*/ 483502 h 967004"/>
              <a:gd name="connsiteX4" fmla="*/ 9024181 w 9024182"/>
              <a:gd name="connsiteY4" fmla="*/ 483502 h 967004"/>
              <a:gd name="connsiteX5" fmla="*/ 8540679 w 9024182"/>
              <a:gd name="connsiteY5" fmla="*/ 967004 h 967004"/>
              <a:gd name="connsiteX6" fmla="*/ 0 w 9024182"/>
              <a:gd name="connsiteY6" fmla="*/ 967003 h 96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4182" h="967004">
                <a:moveTo>
                  <a:pt x="0" y="967003"/>
                </a:moveTo>
                <a:lnTo>
                  <a:pt x="0" y="0"/>
                </a:lnTo>
                <a:lnTo>
                  <a:pt x="8540680" y="0"/>
                </a:lnTo>
                <a:cubicBezTo>
                  <a:pt x="8807711" y="0"/>
                  <a:pt x="9024182" y="216471"/>
                  <a:pt x="9024182" y="483502"/>
                </a:cubicBezTo>
                <a:lnTo>
                  <a:pt x="9024181" y="483502"/>
                </a:lnTo>
                <a:cubicBezTo>
                  <a:pt x="9024181" y="750533"/>
                  <a:pt x="8807710" y="967004"/>
                  <a:pt x="8540679" y="967004"/>
                </a:cubicBezTo>
                <a:lnTo>
                  <a:pt x="0" y="967003"/>
                </a:lnTo>
                <a:close/>
              </a:path>
            </a:pathLst>
          </a:custGeom>
          <a:solidFill>
            <a:srgbClr val="B1C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800" dirty="0"/>
          </a:p>
        </p:txBody>
      </p:sp>
      <p:sp>
        <p:nvSpPr>
          <p:cNvPr id="2" name="Titelplatzhalter 1"/>
          <p:cNvSpPr>
            <a:spLocks noGrp="1"/>
          </p:cNvSpPr>
          <p:nvPr>
            <p:ph type="title"/>
          </p:nvPr>
        </p:nvSpPr>
        <p:spPr>
          <a:xfrm>
            <a:off x="299172" y="184807"/>
            <a:ext cx="9721906" cy="132556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p:cNvSpPr>
            <a:spLocks noGrp="1"/>
          </p:cNvSpPr>
          <p:nvPr>
            <p:ph type="dt" sz="half" idx="2"/>
          </p:nvPr>
        </p:nvSpPr>
        <p:spPr>
          <a:xfrm>
            <a:off x="838200" y="64801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4/7/21</a:t>
            </a:fld>
            <a:endParaRPr lang="en-US" dirty="0"/>
          </a:p>
        </p:txBody>
      </p:sp>
      <p:sp>
        <p:nvSpPr>
          <p:cNvPr id="6" name="Foliennummernplatzhalter 5"/>
          <p:cNvSpPr>
            <a:spLocks noGrp="1"/>
          </p:cNvSpPr>
          <p:nvPr>
            <p:ph type="sldNum" sz="quarter" idx="4"/>
          </p:nvPr>
        </p:nvSpPr>
        <p:spPr>
          <a:xfrm>
            <a:off x="9630643" y="6479156"/>
            <a:ext cx="87811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
        <p:nvSpPr>
          <p:cNvPr id="8" name="Rectangle: Single Corner Rounded 8">
            <a:extLst>
              <a:ext uri="{FF2B5EF4-FFF2-40B4-BE49-F238E27FC236}">
                <a16:creationId xmlns:a16="http://schemas.microsoft.com/office/drawing/2014/main" id="{3AFD93A4-3DFC-4917-8ABB-C862DB3EB9E3}"/>
              </a:ext>
            </a:extLst>
          </p:cNvPr>
          <p:cNvSpPr/>
          <p:nvPr userDrawn="1"/>
        </p:nvSpPr>
        <p:spPr>
          <a:xfrm>
            <a:off x="-360218" y="1286409"/>
            <a:ext cx="45719" cy="45719"/>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9" name="Straight Connector 8"/>
          <p:cNvCxnSpPr/>
          <p:nvPr userDrawn="1"/>
        </p:nvCxnSpPr>
        <p:spPr>
          <a:xfrm>
            <a:off x="401755" y="6479346"/>
            <a:ext cx="11325024" cy="0"/>
          </a:xfrm>
          <a:prstGeom prst="line">
            <a:avLst/>
          </a:prstGeom>
          <a:ln w="60325">
            <a:gradFill>
              <a:gsLst>
                <a:gs pos="28000">
                  <a:srgbClr val="90ACD7"/>
                </a:gs>
                <a:gs pos="7000">
                  <a:schemeClr val="accent5">
                    <a:lumMod val="75000"/>
                  </a:schemeClr>
                </a:gs>
                <a:gs pos="58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extfeld 9"/>
          <p:cNvSpPr txBox="1"/>
          <p:nvPr userDrawn="1"/>
        </p:nvSpPr>
        <p:spPr>
          <a:xfrm>
            <a:off x="4010025" y="6486525"/>
            <a:ext cx="4277453" cy="369332"/>
          </a:xfrm>
          <a:prstGeom prst="rect">
            <a:avLst/>
          </a:prstGeom>
          <a:noFill/>
        </p:spPr>
        <p:txBody>
          <a:bodyPr wrap="none" rtlCol="0">
            <a:spAutoFit/>
          </a:bodyPr>
          <a:lstStyle/>
          <a:p>
            <a:r>
              <a:rPr lang="en-US" i="1" dirty="0" err="1">
                <a:solidFill>
                  <a:schemeClr val="tx2">
                    <a:lumMod val="75000"/>
                  </a:schemeClr>
                </a:solidFill>
                <a:latin typeface="Calibri" panose="020F0502020204030204" pitchFamily="34" charset="0"/>
                <a:cs typeface="Calibri" panose="020F0502020204030204" pitchFamily="34" charset="0"/>
              </a:rPr>
              <a:t>FleXible</a:t>
            </a:r>
            <a:r>
              <a:rPr lang="en-US" i="1" dirty="0">
                <a:solidFill>
                  <a:schemeClr val="tx2">
                    <a:lumMod val="75000"/>
                  </a:schemeClr>
                </a:solidFill>
                <a:latin typeface="Calibri" panose="020F0502020204030204" pitchFamily="34" charset="0"/>
                <a:cs typeface="Calibri" panose="020F0502020204030204" pitchFamily="34" charset="0"/>
              </a:rPr>
              <a:t> user-</a:t>
            </a:r>
            <a:r>
              <a:rPr lang="en-US" i="1" dirty="0" err="1">
                <a:solidFill>
                  <a:schemeClr val="tx2">
                    <a:lumMod val="75000"/>
                  </a:schemeClr>
                </a:solidFill>
                <a:latin typeface="Calibri" panose="020F0502020204030204" pitchFamily="34" charset="0"/>
                <a:cs typeface="Calibri" panose="020F0502020204030204" pitchFamily="34" charset="0"/>
              </a:rPr>
              <a:t>CEntric</a:t>
            </a:r>
            <a:r>
              <a:rPr lang="en-US" i="1" dirty="0">
                <a:solidFill>
                  <a:schemeClr val="tx2">
                    <a:lumMod val="75000"/>
                  </a:schemeClr>
                </a:solidFill>
                <a:latin typeface="Calibri" panose="020F0502020204030204" pitchFamily="34" charset="0"/>
                <a:cs typeface="Calibri" panose="020F0502020204030204" pitchFamily="34" charset="0"/>
              </a:rPr>
              <a:t> Energy </a:t>
            </a:r>
            <a:r>
              <a:rPr lang="en-US" i="1" dirty="0" err="1">
                <a:solidFill>
                  <a:schemeClr val="tx2">
                    <a:lumMod val="75000"/>
                  </a:schemeClr>
                </a:solidFill>
                <a:latin typeface="Calibri" panose="020F0502020204030204" pitchFamily="34" charset="0"/>
                <a:cs typeface="Calibri" panose="020F0502020204030204" pitchFamily="34" charset="0"/>
              </a:rPr>
              <a:t>poSitive</a:t>
            </a:r>
            <a:r>
              <a:rPr lang="en-US" i="1" dirty="0">
                <a:solidFill>
                  <a:schemeClr val="tx2">
                    <a:lumMod val="75000"/>
                  </a:schemeClr>
                </a:solidFill>
                <a:latin typeface="Calibri" panose="020F0502020204030204" pitchFamily="34" charset="0"/>
                <a:cs typeface="Calibri" panose="020F0502020204030204" pitchFamily="34" charset="0"/>
              </a:rPr>
              <a:t> </a:t>
            </a:r>
            <a:r>
              <a:rPr lang="en-US" i="1" dirty="0" err="1">
                <a:solidFill>
                  <a:schemeClr val="tx2">
                    <a:lumMod val="75000"/>
                  </a:schemeClr>
                </a:solidFill>
                <a:latin typeface="Calibri" panose="020F0502020204030204" pitchFamily="34" charset="0"/>
                <a:cs typeface="Calibri" panose="020F0502020204030204" pitchFamily="34" charset="0"/>
              </a:rPr>
              <a:t>houseS</a:t>
            </a:r>
            <a:endParaRPr lang="en-US" i="1" dirty="0">
              <a:solidFill>
                <a:schemeClr val="tx2">
                  <a:lumMod val="75000"/>
                </a:schemeClr>
              </a:solidFill>
              <a:latin typeface="Calibri" panose="020F0502020204030204" pitchFamily="34" charset="0"/>
              <a:cs typeface="Calibri" panose="020F0502020204030204" pitchFamily="34" charset="0"/>
            </a:endParaRPr>
          </a:p>
        </p:txBody>
      </p:sp>
      <p:pic>
        <p:nvPicPr>
          <p:cNvPr id="11" name="Grafik 10"/>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188122" y="6504114"/>
            <a:ext cx="538657" cy="334153"/>
          </a:xfrm>
          <a:prstGeom prst="rect">
            <a:avLst/>
          </a:prstGeom>
          <a:noFill/>
          <a:ln>
            <a:noFill/>
          </a:ln>
        </p:spPr>
      </p:pic>
      <p:pic>
        <p:nvPicPr>
          <p:cNvPr id="12" name="Grafik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630643" y="-287554"/>
            <a:ext cx="2368258" cy="1674928"/>
          </a:xfrm>
          <a:prstGeom prst="rect">
            <a:avLst/>
          </a:prstGeom>
        </p:spPr>
      </p:pic>
    </p:spTree>
    <p:extLst>
      <p:ext uri="{BB962C8B-B14F-4D97-AF65-F5344CB8AC3E}">
        <p14:creationId xmlns:p14="http://schemas.microsoft.com/office/powerpoint/2010/main" val="606705217"/>
      </p:ext>
    </p:extLst>
  </p:cSld>
  <p:clrMap bg1="lt1" tx1="dk1" bg2="lt2" tx2="dk2" accent1="accent1" accent2="accent2" accent3="accent3" accent4="accent4" accent5="accent5" accent6="accent6" hlink="hlink" folHlink="folHlink"/>
  <p:sldLayoutIdLst>
    <p:sldLayoutId id="2147483911" r:id="rId1"/>
    <p:sldLayoutId id="2147483923" r:id="rId2"/>
    <p:sldLayoutId id="2147483914" r:id="rId3"/>
    <p:sldLayoutId id="2147483915" r:id="rId4"/>
    <p:sldLayoutId id="2147483919" r:id="rId5"/>
    <p:sldLayoutId id="2147483976" r:id="rId6"/>
  </p:sldLayoutIdLst>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457200" indent="-4572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538268" y="2434591"/>
            <a:ext cx="7440372" cy="3544746"/>
          </a:xfrm>
        </p:spPr>
        <p:txBody>
          <a:bodyPr>
            <a:normAutofit fontScale="90000"/>
          </a:bodyPr>
          <a:lstStyle/>
          <a:p>
            <a:pPr algn="l"/>
            <a:r>
              <a:rPr lang="en-US" sz="3100" dirty="0"/>
              <a:t>Outcomes of the EXCESS research on smart regulation and incentives</a:t>
            </a:r>
            <a:br>
              <a:rPr lang="fi-FI" dirty="0"/>
            </a:br>
            <a:br>
              <a:rPr lang="fi-FI" dirty="0"/>
            </a:br>
            <a:r>
              <a:rPr lang="fr-CA" sz="2200" dirty="0"/>
              <a:t>Session 2: How to encourage PEB take-up via smart regulation and incentives? </a:t>
            </a:r>
            <a:br>
              <a:rPr lang="fr-CA" sz="2200" dirty="0"/>
            </a:br>
            <a:br>
              <a:rPr lang="hr-HR" sz="4400" dirty="0"/>
            </a:br>
            <a:r>
              <a:rPr lang="de-AT" sz="2400" dirty="0"/>
              <a:t>Mia Ala-Juusela VTT &amp; Andreas Jäger ICLEI; 3.2.2021</a:t>
            </a:r>
            <a:br>
              <a:rPr lang="de-DE" sz="1800" i="1" dirty="0">
                <a:latin typeface="Trebuchet MS" panose="020B0703020202090204" pitchFamily="34" charset="0"/>
              </a:rPr>
            </a:br>
            <a:br>
              <a:rPr lang="hr-HR" sz="1800" b="0" dirty="0"/>
            </a:br>
            <a:br>
              <a:rPr lang="hr-HR" dirty="0"/>
            </a:br>
            <a:endParaRPr lang="de-AT" dirty="0">
              <a:solidFill>
                <a:schemeClr val="tx1"/>
              </a:solidFill>
            </a:endParaRPr>
          </a:p>
        </p:txBody>
      </p:sp>
    </p:spTree>
    <p:extLst>
      <p:ext uri="{BB962C8B-B14F-4D97-AF65-F5344CB8AC3E}">
        <p14:creationId xmlns:p14="http://schemas.microsoft.com/office/powerpoint/2010/main" val="4059260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Emerging regulatory framework for Local Energy Communities </a:t>
            </a:r>
          </a:p>
          <a:p>
            <a:r>
              <a:rPr lang="en-US" dirty="0"/>
              <a:t>Climate friendly regulation supports PEBs</a:t>
            </a:r>
          </a:p>
          <a:p>
            <a:r>
              <a:rPr lang="en-US" dirty="0"/>
              <a:t>Movement towards stricter energy efficiency targets on national level</a:t>
            </a:r>
          </a:p>
          <a:p>
            <a:endParaRPr lang="fi-FI" dirty="0"/>
          </a:p>
        </p:txBody>
      </p:sp>
      <p:sp>
        <p:nvSpPr>
          <p:cNvPr id="3" name="Title 2"/>
          <p:cNvSpPr>
            <a:spLocks noGrp="1"/>
          </p:cNvSpPr>
          <p:nvPr>
            <p:ph type="title"/>
          </p:nvPr>
        </p:nvSpPr>
        <p:spPr/>
        <p:txBody>
          <a:bodyPr/>
          <a:lstStyle/>
          <a:p>
            <a:r>
              <a:rPr lang="fi-FI" dirty="0" err="1"/>
              <a:t>Findings</a:t>
            </a:r>
            <a:r>
              <a:rPr lang="fi-FI" dirty="0"/>
              <a:t>: </a:t>
            </a:r>
            <a:r>
              <a:rPr lang="fi-FI" dirty="0" err="1"/>
              <a:t>Regulatory</a:t>
            </a:r>
            <a:r>
              <a:rPr lang="fi-FI" dirty="0"/>
              <a:t> </a:t>
            </a:r>
            <a:r>
              <a:rPr lang="fi-FI" dirty="0" err="1"/>
              <a:t>incentives</a:t>
            </a:r>
            <a:endParaRPr lang="fi-FI" dirty="0"/>
          </a:p>
        </p:txBody>
      </p:sp>
    </p:spTree>
    <p:extLst>
      <p:ext uri="{BB962C8B-B14F-4D97-AF65-F5344CB8AC3E}">
        <p14:creationId xmlns:p14="http://schemas.microsoft.com/office/powerpoint/2010/main" val="1571839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i-FI" dirty="0" err="1"/>
              <a:t>Study</a:t>
            </a:r>
            <a:r>
              <a:rPr lang="fi-FI" dirty="0"/>
              <a:t> on </a:t>
            </a:r>
            <a:r>
              <a:rPr lang="fi-FI" dirty="0" err="1"/>
              <a:t>barriers</a:t>
            </a:r>
            <a:r>
              <a:rPr lang="fi-FI" dirty="0"/>
              <a:t> and </a:t>
            </a:r>
            <a:r>
              <a:rPr lang="fi-FI" dirty="0" err="1"/>
              <a:t>incentives</a:t>
            </a:r>
            <a:endParaRPr lang="fi-FI" dirty="0"/>
          </a:p>
        </p:txBody>
      </p:sp>
      <p:pic>
        <p:nvPicPr>
          <p:cNvPr id="35" name="Picture 34"/>
          <p:cNvPicPr>
            <a:picLocks noChangeAspect="1"/>
          </p:cNvPicPr>
          <p:nvPr/>
        </p:nvPicPr>
        <p:blipFill>
          <a:blip r:embed="rId2"/>
          <a:stretch>
            <a:fillRect/>
          </a:stretch>
        </p:blipFill>
        <p:spPr>
          <a:xfrm>
            <a:off x="451945" y="1412469"/>
            <a:ext cx="9946261" cy="4764494"/>
          </a:xfrm>
          <a:prstGeom prst="rect">
            <a:avLst/>
          </a:prstGeom>
        </p:spPr>
      </p:pic>
      <p:sp>
        <p:nvSpPr>
          <p:cNvPr id="20" name="Rounded Rectangle 19"/>
          <p:cNvSpPr/>
          <p:nvPr/>
        </p:nvSpPr>
        <p:spPr>
          <a:xfrm>
            <a:off x="536028" y="4319752"/>
            <a:ext cx="4624097" cy="177921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Rounded Rectangle 20"/>
          <p:cNvSpPr/>
          <p:nvPr/>
        </p:nvSpPr>
        <p:spPr>
          <a:xfrm>
            <a:off x="5244208" y="5423337"/>
            <a:ext cx="4530413" cy="67562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Rounded Rectangle 35"/>
          <p:cNvSpPr/>
          <p:nvPr/>
        </p:nvSpPr>
        <p:spPr>
          <a:xfrm>
            <a:off x="5160125" y="2563918"/>
            <a:ext cx="4614496" cy="94653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35310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890" y="1657459"/>
            <a:ext cx="10515600" cy="4351338"/>
          </a:xfrm>
        </p:spPr>
        <p:txBody>
          <a:bodyPr>
            <a:noAutofit/>
          </a:bodyPr>
          <a:lstStyle/>
          <a:p>
            <a:pPr marL="0" indent="0">
              <a:buNone/>
            </a:pPr>
            <a:r>
              <a:rPr lang="en-US" sz="2800" b="1" i="1" dirty="0"/>
              <a:t>Technical</a:t>
            </a:r>
            <a:endParaRPr lang="fi-FI" sz="2800" dirty="0"/>
          </a:p>
          <a:p>
            <a:pPr lvl="0"/>
            <a:r>
              <a:rPr lang="en-US" sz="2400" dirty="0"/>
              <a:t>Develop performance-based contracts, include maintenance.</a:t>
            </a:r>
            <a:endParaRPr lang="fi-FI" sz="2400" dirty="0"/>
          </a:p>
          <a:p>
            <a:pPr lvl="0"/>
            <a:r>
              <a:rPr lang="en-US" sz="2400" dirty="0"/>
              <a:t>Set up solid and experienced project management team to handle the complexity of the project. </a:t>
            </a:r>
          </a:p>
          <a:p>
            <a:pPr lvl="0"/>
            <a:r>
              <a:rPr lang="en-US" sz="2400" dirty="0"/>
              <a:t>Need for longer-term studies to show the energy savings compared to conventional systems. </a:t>
            </a:r>
            <a:endParaRPr lang="fi-FI" sz="2400" dirty="0"/>
          </a:p>
          <a:p>
            <a:pPr marL="0" indent="0">
              <a:buNone/>
            </a:pPr>
            <a:r>
              <a:rPr lang="en-GB" sz="2800" b="1" i="1" dirty="0"/>
              <a:t>Regulations</a:t>
            </a:r>
            <a:endParaRPr lang="fi-FI" sz="2800" dirty="0"/>
          </a:p>
          <a:p>
            <a:pPr lvl="0"/>
            <a:r>
              <a:rPr lang="en-GB" sz="2400" dirty="0"/>
              <a:t>Develop an enabling, consistent (across various policy levels), stable and clear regulatory framework.</a:t>
            </a:r>
            <a:endParaRPr lang="fi-FI" sz="2400" dirty="0"/>
          </a:p>
          <a:p>
            <a:pPr marL="0" indent="0">
              <a:buNone/>
            </a:pPr>
            <a:endParaRPr lang="fi-FI" sz="2800" dirty="0"/>
          </a:p>
        </p:txBody>
      </p:sp>
      <p:sp>
        <p:nvSpPr>
          <p:cNvPr id="3" name="Title 2"/>
          <p:cNvSpPr>
            <a:spLocks noGrp="1"/>
          </p:cNvSpPr>
          <p:nvPr>
            <p:ph type="title"/>
          </p:nvPr>
        </p:nvSpPr>
        <p:spPr/>
        <p:txBody>
          <a:bodyPr/>
          <a:lstStyle/>
          <a:p>
            <a:r>
              <a:rPr lang="fi-FI" dirty="0" err="1"/>
              <a:t>Recommendations</a:t>
            </a:r>
            <a:r>
              <a:rPr lang="fi-FI" dirty="0"/>
              <a:t> – </a:t>
            </a:r>
            <a:br>
              <a:rPr lang="fi-FI" dirty="0"/>
            </a:br>
            <a:r>
              <a:rPr lang="fi-FI" dirty="0"/>
              <a:t>Technical &amp; </a:t>
            </a:r>
            <a:r>
              <a:rPr lang="fi-FI" dirty="0" err="1"/>
              <a:t>regulatory</a:t>
            </a:r>
            <a:endParaRPr lang="fi-FI" dirty="0"/>
          </a:p>
        </p:txBody>
      </p:sp>
    </p:spTree>
    <p:extLst>
      <p:ext uri="{BB962C8B-B14F-4D97-AF65-F5344CB8AC3E}">
        <p14:creationId xmlns:p14="http://schemas.microsoft.com/office/powerpoint/2010/main" val="3315094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1868" y="1646949"/>
            <a:ext cx="11164615" cy="4351338"/>
          </a:xfrm>
        </p:spPr>
        <p:txBody>
          <a:bodyPr>
            <a:noAutofit/>
          </a:bodyPr>
          <a:lstStyle/>
          <a:p>
            <a:pPr marL="0" indent="0">
              <a:buNone/>
            </a:pPr>
            <a:r>
              <a:rPr lang="en-US" sz="2800" b="1" i="1" dirty="0"/>
              <a:t>Social</a:t>
            </a:r>
            <a:endParaRPr lang="fi-FI" sz="2800" dirty="0"/>
          </a:p>
          <a:p>
            <a:r>
              <a:rPr lang="en-GB" sz="2400" b="1" i="1" dirty="0"/>
              <a:t>Awareness raising campaigns </a:t>
            </a:r>
            <a:r>
              <a:rPr lang="en-GB" sz="2400" dirty="0"/>
              <a:t>to </a:t>
            </a:r>
            <a:r>
              <a:rPr lang="en-US" sz="2400" dirty="0"/>
              <a:t>wide range of stakeholders including professionals.</a:t>
            </a:r>
            <a:r>
              <a:rPr lang="en-GB" sz="2400" dirty="0"/>
              <a:t> </a:t>
            </a:r>
            <a:endParaRPr lang="fi-FI" sz="2400" dirty="0"/>
          </a:p>
          <a:p>
            <a:pPr lvl="0"/>
            <a:r>
              <a:rPr lang="en-US" sz="2400" dirty="0"/>
              <a:t>Develop common, easily understandable Key Performance Indicators for PEBs. </a:t>
            </a:r>
            <a:endParaRPr lang="fi-FI" sz="2400" dirty="0"/>
          </a:p>
          <a:p>
            <a:pPr lvl="0"/>
            <a:r>
              <a:rPr lang="en-US" sz="2400" dirty="0"/>
              <a:t>C</a:t>
            </a:r>
            <a:r>
              <a:rPr lang="en-GB" sz="2400" dirty="0" err="1"/>
              <a:t>reate</a:t>
            </a:r>
            <a:r>
              <a:rPr lang="en-GB" sz="2400" dirty="0"/>
              <a:t> tools and processes for peer-to-peer advice and information provision.</a:t>
            </a:r>
            <a:endParaRPr lang="fi-FI" sz="2400" dirty="0"/>
          </a:p>
          <a:p>
            <a:pPr marL="0" indent="0">
              <a:buNone/>
            </a:pPr>
            <a:r>
              <a:rPr lang="en-GB" sz="2800" b="1" i="1" dirty="0"/>
              <a:t>Financial</a:t>
            </a:r>
            <a:endParaRPr lang="fi-FI" sz="2800" dirty="0"/>
          </a:p>
          <a:p>
            <a:pPr lvl="0"/>
            <a:r>
              <a:rPr lang="en-US" sz="2400" b="1" i="1" dirty="0"/>
              <a:t>Funding and subsidies</a:t>
            </a:r>
            <a:r>
              <a:rPr lang="en-US" sz="2400" dirty="0"/>
              <a:t> to support PEB solutions </a:t>
            </a:r>
          </a:p>
          <a:p>
            <a:pPr lvl="0"/>
            <a:r>
              <a:rPr lang="en-US" sz="2400" dirty="0"/>
              <a:t>The </a:t>
            </a:r>
            <a:r>
              <a:rPr lang="en-US" sz="2400" b="1" i="1" dirty="0"/>
              <a:t>requirement to show the life-cycle effects</a:t>
            </a:r>
            <a:r>
              <a:rPr lang="en-US" sz="2400" dirty="0"/>
              <a:t> should be made mandatory in the planning phase </a:t>
            </a:r>
            <a:endParaRPr lang="fi-FI" sz="2400" dirty="0"/>
          </a:p>
          <a:p>
            <a:pPr lvl="0"/>
            <a:r>
              <a:rPr lang="en-US" sz="2400" dirty="0"/>
              <a:t>Financing and incentive schemes at the national level </a:t>
            </a:r>
          </a:p>
          <a:p>
            <a:pPr lvl="0"/>
            <a:r>
              <a:rPr lang="en-US" sz="2400" dirty="0"/>
              <a:t>Introducing a </a:t>
            </a:r>
            <a:r>
              <a:rPr lang="en-US" sz="2400" b="1" i="1" dirty="0"/>
              <a:t>CO</a:t>
            </a:r>
            <a:r>
              <a:rPr lang="en-US" sz="2400" b="1" i="1" baseline="-25000" dirty="0"/>
              <a:t>2</a:t>
            </a:r>
            <a:r>
              <a:rPr lang="en-US" sz="2400" b="1" i="1" dirty="0"/>
              <a:t> tax or an environmental tax</a:t>
            </a:r>
            <a:r>
              <a:rPr lang="en-US" sz="2400" dirty="0"/>
              <a:t> could help in the roll-out of PEBs. </a:t>
            </a:r>
            <a:endParaRPr lang="fi-FI" sz="2400" dirty="0"/>
          </a:p>
        </p:txBody>
      </p:sp>
      <p:sp>
        <p:nvSpPr>
          <p:cNvPr id="3" name="Title 2"/>
          <p:cNvSpPr>
            <a:spLocks noGrp="1"/>
          </p:cNvSpPr>
          <p:nvPr>
            <p:ph type="title"/>
          </p:nvPr>
        </p:nvSpPr>
        <p:spPr/>
        <p:txBody>
          <a:bodyPr/>
          <a:lstStyle/>
          <a:p>
            <a:r>
              <a:rPr lang="fi-FI" dirty="0" err="1"/>
              <a:t>Recommendations</a:t>
            </a:r>
            <a:r>
              <a:rPr lang="fi-FI" dirty="0"/>
              <a:t> – </a:t>
            </a:r>
            <a:br>
              <a:rPr lang="fi-FI" dirty="0"/>
            </a:br>
            <a:r>
              <a:rPr lang="fi-FI" dirty="0" err="1"/>
              <a:t>Social</a:t>
            </a:r>
            <a:r>
              <a:rPr lang="fi-FI" dirty="0"/>
              <a:t> and </a:t>
            </a:r>
            <a:r>
              <a:rPr lang="fi-FI" dirty="0" err="1"/>
              <a:t>financial</a:t>
            </a:r>
            <a:endParaRPr lang="fi-FI" dirty="0"/>
          </a:p>
        </p:txBody>
      </p:sp>
    </p:spTree>
    <p:extLst>
      <p:ext uri="{BB962C8B-B14F-4D97-AF65-F5344CB8AC3E}">
        <p14:creationId xmlns:p14="http://schemas.microsoft.com/office/powerpoint/2010/main" val="1963569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fi-FI" dirty="0" err="1"/>
              <a:t>The</a:t>
            </a:r>
            <a:r>
              <a:rPr lang="fi-FI" dirty="0"/>
              <a:t> </a:t>
            </a:r>
            <a:r>
              <a:rPr lang="fi-FI" dirty="0" err="1"/>
              <a:t>regulations</a:t>
            </a:r>
            <a:r>
              <a:rPr lang="fi-FI" dirty="0"/>
              <a:t> </a:t>
            </a:r>
            <a:r>
              <a:rPr lang="fi-FI" dirty="0" err="1"/>
              <a:t>are</a:t>
            </a:r>
            <a:r>
              <a:rPr lang="fi-FI" dirty="0"/>
              <a:t> </a:t>
            </a:r>
            <a:r>
              <a:rPr lang="fi-FI" dirty="0" err="1"/>
              <a:t>currently</a:t>
            </a:r>
            <a:r>
              <a:rPr lang="fi-FI" dirty="0"/>
              <a:t> </a:t>
            </a:r>
            <a:r>
              <a:rPr lang="fi-FI" dirty="0" err="1"/>
              <a:t>quite</a:t>
            </a:r>
            <a:r>
              <a:rPr lang="fi-FI" dirty="0"/>
              <a:t> </a:t>
            </a:r>
            <a:r>
              <a:rPr lang="fi-FI" dirty="0" err="1"/>
              <a:t>fragmented</a:t>
            </a:r>
            <a:r>
              <a:rPr lang="fi-FI" dirty="0"/>
              <a:t> and </a:t>
            </a:r>
            <a:r>
              <a:rPr lang="fi-FI" dirty="0" err="1"/>
              <a:t>not</a:t>
            </a:r>
            <a:r>
              <a:rPr lang="fi-FI" dirty="0"/>
              <a:t> </a:t>
            </a:r>
            <a:r>
              <a:rPr lang="fi-FI" dirty="0" err="1"/>
              <a:t>well</a:t>
            </a:r>
            <a:r>
              <a:rPr lang="fi-FI" dirty="0"/>
              <a:t> </a:t>
            </a:r>
            <a:r>
              <a:rPr lang="fi-FI" dirty="0" err="1"/>
              <a:t>aligned</a:t>
            </a:r>
            <a:r>
              <a:rPr lang="fi-FI" dirty="0"/>
              <a:t>, </a:t>
            </a:r>
            <a:r>
              <a:rPr lang="fi-FI" dirty="0" err="1"/>
              <a:t>but</a:t>
            </a:r>
            <a:r>
              <a:rPr lang="fi-FI" dirty="0"/>
              <a:t> </a:t>
            </a:r>
            <a:r>
              <a:rPr lang="fi-FI" dirty="0" err="1"/>
              <a:t>they</a:t>
            </a:r>
            <a:r>
              <a:rPr lang="fi-FI" dirty="0"/>
              <a:t> </a:t>
            </a:r>
            <a:r>
              <a:rPr lang="fi-FI" dirty="0" err="1"/>
              <a:t>seem</a:t>
            </a:r>
            <a:r>
              <a:rPr lang="fi-FI" dirty="0"/>
              <a:t> to </a:t>
            </a:r>
            <a:r>
              <a:rPr lang="fi-FI" dirty="0" err="1"/>
              <a:t>be</a:t>
            </a:r>
            <a:r>
              <a:rPr lang="fi-FI" dirty="0"/>
              <a:t> </a:t>
            </a:r>
            <a:r>
              <a:rPr lang="fi-FI" dirty="0" err="1"/>
              <a:t>developing</a:t>
            </a:r>
            <a:r>
              <a:rPr lang="fi-FI" dirty="0"/>
              <a:t> </a:t>
            </a:r>
            <a:r>
              <a:rPr lang="fi-FI" dirty="0" err="1"/>
              <a:t>towards</a:t>
            </a:r>
            <a:r>
              <a:rPr lang="fi-FI" dirty="0"/>
              <a:t> </a:t>
            </a:r>
            <a:r>
              <a:rPr lang="fi-FI" dirty="0" err="1"/>
              <a:t>enabling</a:t>
            </a:r>
            <a:r>
              <a:rPr lang="fi-FI" dirty="0"/>
              <a:t> for </a:t>
            </a:r>
            <a:r>
              <a:rPr lang="fi-FI" dirty="0" err="1"/>
              <a:t>PEBs</a:t>
            </a:r>
            <a:r>
              <a:rPr lang="fi-FI" dirty="0"/>
              <a:t>.</a:t>
            </a:r>
          </a:p>
          <a:p>
            <a:r>
              <a:rPr lang="fi-FI" dirty="0" err="1"/>
              <a:t>The</a:t>
            </a:r>
            <a:r>
              <a:rPr lang="fi-FI" dirty="0"/>
              <a:t> </a:t>
            </a:r>
            <a:r>
              <a:rPr lang="fi-FI" dirty="0" err="1"/>
              <a:t>development</a:t>
            </a:r>
            <a:r>
              <a:rPr lang="fi-FI" dirty="0"/>
              <a:t> of </a:t>
            </a:r>
            <a:r>
              <a:rPr lang="fi-FI" dirty="0" err="1"/>
              <a:t>regulations</a:t>
            </a:r>
            <a:r>
              <a:rPr lang="fi-FI" dirty="0"/>
              <a:t> </a:t>
            </a:r>
            <a:r>
              <a:rPr lang="fi-FI" dirty="0" err="1"/>
              <a:t>calls</a:t>
            </a:r>
            <a:r>
              <a:rPr lang="fi-FI" dirty="0"/>
              <a:t> for </a:t>
            </a:r>
            <a:r>
              <a:rPr lang="fi-FI" dirty="0" err="1"/>
              <a:t>co-operation</a:t>
            </a:r>
            <a:r>
              <a:rPr lang="fi-FI" dirty="0"/>
              <a:t> </a:t>
            </a:r>
            <a:r>
              <a:rPr lang="fi-FI" dirty="0" err="1"/>
              <a:t>between</a:t>
            </a:r>
            <a:r>
              <a:rPr lang="fi-FI" dirty="0"/>
              <a:t> </a:t>
            </a:r>
            <a:r>
              <a:rPr lang="fi-FI" dirty="0" err="1"/>
              <a:t>stakeholders</a:t>
            </a:r>
            <a:r>
              <a:rPr lang="fi-FI" dirty="0"/>
              <a:t> and </a:t>
            </a:r>
            <a:r>
              <a:rPr lang="fi-FI" dirty="0" err="1"/>
              <a:t>different</a:t>
            </a:r>
            <a:r>
              <a:rPr lang="fi-FI" dirty="0"/>
              <a:t> </a:t>
            </a:r>
            <a:r>
              <a:rPr lang="fi-FI" dirty="0" err="1"/>
              <a:t>levels</a:t>
            </a:r>
            <a:r>
              <a:rPr lang="fi-FI" dirty="0"/>
              <a:t> of </a:t>
            </a:r>
            <a:r>
              <a:rPr lang="fi-FI" dirty="0" err="1"/>
              <a:t>governance</a:t>
            </a:r>
            <a:r>
              <a:rPr lang="fi-FI" dirty="0"/>
              <a:t>.</a:t>
            </a:r>
          </a:p>
          <a:p>
            <a:r>
              <a:rPr lang="fi-FI" dirty="0"/>
              <a:t>In </a:t>
            </a:r>
            <a:r>
              <a:rPr lang="fi-FI" dirty="0" err="1"/>
              <a:t>order</a:t>
            </a:r>
            <a:r>
              <a:rPr lang="fi-FI" dirty="0"/>
              <a:t> to </a:t>
            </a:r>
            <a:r>
              <a:rPr lang="fi-FI" dirty="0" err="1"/>
              <a:t>develop</a:t>
            </a:r>
            <a:r>
              <a:rPr lang="fi-FI" dirty="0"/>
              <a:t> PEB </a:t>
            </a:r>
            <a:r>
              <a:rPr lang="fi-FI" dirty="0" err="1"/>
              <a:t>supporting</a:t>
            </a:r>
            <a:r>
              <a:rPr lang="fi-FI" dirty="0"/>
              <a:t> </a:t>
            </a:r>
            <a:r>
              <a:rPr lang="fi-FI" dirty="0" err="1"/>
              <a:t>regulations</a:t>
            </a:r>
            <a:r>
              <a:rPr lang="fi-FI" dirty="0"/>
              <a:t>, </a:t>
            </a:r>
            <a:r>
              <a:rPr lang="fi-FI" dirty="0" err="1"/>
              <a:t>more</a:t>
            </a:r>
            <a:r>
              <a:rPr lang="fi-FI" dirty="0"/>
              <a:t> </a:t>
            </a:r>
            <a:r>
              <a:rPr lang="fi-FI" dirty="0" err="1"/>
              <a:t>information</a:t>
            </a:r>
            <a:r>
              <a:rPr lang="fi-FI" dirty="0"/>
              <a:t> is </a:t>
            </a:r>
            <a:r>
              <a:rPr lang="fi-FI" dirty="0" err="1"/>
              <a:t>needed</a:t>
            </a:r>
            <a:r>
              <a:rPr lang="fi-FI" dirty="0"/>
              <a:t> of </a:t>
            </a:r>
            <a:r>
              <a:rPr lang="fi-FI" dirty="0" err="1"/>
              <a:t>the</a:t>
            </a:r>
            <a:r>
              <a:rPr lang="fi-FI" dirty="0"/>
              <a:t> </a:t>
            </a:r>
            <a:r>
              <a:rPr lang="fi-FI" dirty="0" err="1"/>
              <a:t>concept</a:t>
            </a:r>
            <a:r>
              <a:rPr lang="fi-FI" dirty="0"/>
              <a:t> and </a:t>
            </a:r>
            <a:r>
              <a:rPr lang="fi-FI"/>
              <a:t>the </a:t>
            </a:r>
            <a:r>
              <a:rPr lang="fi-FI" dirty="0" err="1"/>
              <a:t>challenges</a:t>
            </a:r>
            <a:r>
              <a:rPr lang="fi-FI" dirty="0"/>
              <a:t>.</a:t>
            </a:r>
          </a:p>
          <a:p>
            <a:r>
              <a:rPr lang="fi-FI" dirty="0" err="1"/>
              <a:t>Incentives</a:t>
            </a:r>
            <a:r>
              <a:rPr lang="fi-FI" dirty="0"/>
              <a:t> </a:t>
            </a:r>
            <a:r>
              <a:rPr lang="fi-FI" dirty="0" err="1"/>
              <a:t>should</a:t>
            </a:r>
            <a:r>
              <a:rPr lang="fi-FI" dirty="0"/>
              <a:t> </a:t>
            </a:r>
            <a:r>
              <a:rPr lang="fi-FI" dirty="0" err="1"/>
              <a:t>be</a:t>
            </a:r>
            <a:r>
              <a:rPr lang="fi-FI" dirty="0"/>
              <a:t> </a:t>
            </a:r>
            <a:r>
              <a:rPr lang="fi-FI" dirty="0" err="1"/>
              <a:t>developed</a:t>
            </a:r>
            <a:r>
              <a:rPr lang="fi-FI" dirty="0"/>
              <a:t> to </a:t>
            </a:r>
            <a:r>
              <a:rPr lang="fi-FI" dirty="0" err="1"/>
              <a:t>support</a:t>
            </a:r>
            <a:r>
              <a:rPr lang="fi-FI" dirty="0"/>
              <a:t> </a:t>
            </a:r>
            <a:r>
              <a:rPr lang="fi-FI" dirty="0" err="1"/>
              <a:t>especially</a:t>
            </a:r>
            <a:r>
              <a:rPr lang="fi-FI" dirty="0"/>
              <a:t> </a:t>
            </a:r>
            <a:r>
              <a:rPr lang="fi-FI" dirty="0" err="1"/>
              <a:t>the</a:t>
            </a:r>
            <a:r>
              <a:rPr lang="fi-FI" dirty="0"/>
              <a:t> </a:t>
            </a:r>
            <a:r>
              <a:rPr lang="fi-FI" dirty="0" err="1"/>
              <a:t>lower-income</a:t>
            </a:r>
            <a:r>
              <a:rPr lang="fi-FI" dirty="0"/>
              <a:t> </a:t>
            </a:r>
            <a:r>
              <a:rPr lang="fi-FI" dirty="0" err="1"/>
              <a:t>people</a:t>
            </a:r>
            <a:r>
              <a:rPr lang="fi-FI" dirty="0"/>
              <a:t> for </a:t>
            </a:r>
            <a:r>
              <a:rPr lang="fi-FI" dirty="0" err="1"/>
              <a:t>acquiring</a:t>
            </a:r>
            <a:r>
              <a:rPr lang="fi-FI" dirty="0"/>
              <a:t> </a:t>
            </a:r>
            <a:r>
              <a:rPr lang="fi-FI" dirty="0" err="1"/>
              <a:t>PEBs</a:t>
            </a:r>
            <a:endParaRPr lang="fi-FI" dirty="0"/>
          </a:p>
          <a:p>
            <a:endParaRPr lang="fi-FI" dirty="0"/>
          </a:p>
        </p:txBody>
      </p:sp>
      <p:sp>
        <p:nvSpPr>
          <p:cNvPr id="3" name="Title 2"/>
          <p:cNvSpPr>
            <a:spLocks noGrp="1"/>
          </p:cNvSpPr>
          <p:nvPr>
            <p:ph type="title"/>
          </p:nvPr>
        </p:nvSpPr>
        <p:spPr/>
        <p:txBody>
          <a:bodyPr/>
          <a:lstStyle/>
          <a:p>
            <a:r>
              <a:rPr lang="fi-FI" dirty="0" err="1"/>
              <a:t>Conclusions</a:t>
            </a:r>
            <a:endParaRPr lang="fi-FI" dirty="0"/>
          </a:p>
        </p:txBody>
      </p:sp>
    </p:spTree>
    <p:extLst>
      <p:ext uri="{BB962C8B-B14F-4D97-AF65-F5344CB8AC3E}">
        <p14:creationId xmlns:p14="http://schemas.microsoft.com/office/powerpoint/2010/main" val="1286641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395440" y="211125"/>
            <a:ext cx="10515600" cy="1325563"/>
          </a:xfrm>
        </p:spPr>
        <p:txBody>
          <a:bodyPr/>
          <a:lstStyle/>
          <a:p>
            <a:r>
              <a:rPr lang="fi-FI" dirty="0" err="1"/>
              <a:t>Contents</a:t>
            </a:r>
            <a:endParaRPr lang="en-US" dirty="0">
              <a:latin typeface="+mn-lt"/>
            </a:endParaRPr>
          </a:p>
        </p:txBody>
      </p:sp>
      <p:sp>
        <p:nvSpPr>
          <p:cNvPr id="4" name="Content Placeholder 1">
            <a:extLst>
              <a:ext uri="{FF2B5EF4-FFF2-40B4-BE49-F238E27FC236}">
                <a16:creationId xmlns:a16="http://schemas.microsoft.com/office/drawing/2014/main" id="{6695D0E2-8551-464D-AA9F-447F5CD1422D}"/>
              </a:ext>
            </a:extLst>
          </p:cNvPr>
          <p:cNvSpPr txBox="1">
            <a:spLocks/>
          </p:cNvSpPr>
          <p:nvPr/>
        </p:nvSpPr>
        <p:spPr>
          <a:xfrm>
            <a:off x="482384" y="1536688"/>
            <a:ext cx="11202685" cy="4815539"/>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3200" kern="1200">
                <a:solidFill>
                  <a:srgbClr val="344A5E"/>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Background: regulations related work in EXCESS so far</a:t>
            </a:r>
          </a:p>
          <a:p>
            <a:pPr lvl="0"/>
            <a:r>
              <a:rPr lang="en-US" dirty="0"/>
              <a:t>Case studies and regulations related conclusions from them</a:t>
            </a:r>
          </a:p>
          <a:p>
            <a:pPr lvl="0"/>
            <a:r>
              <a:rPr lang="en-US" dirty="0"/>
              <a:t>Recommendations for city and regional authorities</a:t>
            </a:r>
          </a:p>
          <a:p>
            <a:pPr lvl="0"/>
            <a:r>
              <a:rPr lang="en-US" dirty="0"/>
              <a:t>Recommendations based on the barriers and incentives study</a:t>
            </a:r>
          </a:p>
          <a:p>
            <a:pPr lvl="0"/>
            <a:r>
              <a:rPr lang="en-US" dirty="0"/>
              <a:t>Conclusions: common findings in the three studies?</a:t>
            </a:r>
          </a:p>
          <a:p>
            <a:pPr lvl="0"/>
            <a:endParaRPr lang="en-US" dirty="0"/>
          </a:p>
        </p:txBody>
      </p:sp>
    </p:spTree>
    <p:extLst>
      <p:ext uri="{BB962C8B-B14F-4D97-AF65-F5344CB8AC3E}">
        <p14:creationId xmlns:p14="http://schemas.microsoft.com/office/powerpoint/2010/main" val="912112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a:t>Study on how Positive Energy Buildings  (PEBs) could be taken into account in urban and regional planning instruments </a:t>
            </a:r>
          </a:p>
          <a:p>
            <a:pPr lvl="1"/>
            <a:r>
              <a:rPr lang="en-GB" dirty="0"/>
              <a:t>Interviews on municipal and regional representatives, experts and urban planners in 15 cities and regions across Europe</a:t>
            </a:r>
          </a:p>
          <a:p>
            <a:pPr lvl="1"/>
            <a:r>
              <a:rPr lang="en-GB" dirty="0"/>
              <a:t>Guidelines developed based on these</a:t>
            </a:r>
          </a:p>
          <a:p>
            <a:r>
              <a:rPr lang="en-GB" dirty="0"/>
              <a:t>Analysis of 10 case studies on existing PEBs</a:t>
            </a:r>
          </a:p>
          <a:p>
            <a:r>
              <a:rPr lang="en-GB" dirty="0"/>
              <a:t>Research on barriers and incentives for PEBs</a:t>
            </a:r>
          </a:p>
          <a:p>
            <a:pPr lvl="1"/>
            <a:r>
              <a:rPr lang="en-GB" dirty="0"/>
              <a:t>Interviews of wide range of stakeholders (18 interviewees)</a:t>
            </a:r>
          </a:p>
          <a:p>
            <a:pPr lvl="1"/>
            <a:r>
              <a:rPr lang="en-GB" dirty="0"/>
              <a:t>Demo site workshops (79 participants)</a:t>
            </a:r>
          </a:p>
          <a:p>
            <a:pPr lvl="1"/>
            <a:r>
              <a:rPr lang="en-GB" dirty="0"/>
              <a:t>Analysis of market and regulatory environment in the demo countries</a:t>
            </a:r>
            <a:endParaRPr lang="fi-FI" dirty="0"/>
          </a:p>
        </p:txBody>
      </p:sp>
      <p:sp>
        <p:nvSpPr>
          <p:cNvPr id="3" name="Title 2"/>
          <p:cNvSpPr>
            <a:spLocks noGrp="1"/>
          </p:cNvSpPr>
          <p:nvPr>
            <p:ph type="title"/>
          </p:nvPr>
        </p:nvSpPr>
        <p:spPr/>
        <p:txBody>
          <a:bodyPr>
            <a:normAutofit/>
          </a:bodyPr>
          <a:lstStyle/>
          <a:p>
            <a:r>
              <a:rPr lang="fi-FI" sz="3600" dirty="0" err="1"/>
              <a:t>Regulations</a:t>
            </a:r>
            <a:r>
              <a:rPr lang="fi-FI" sz="3600" dirty="0"/>
              <a:t> </a:t>
            </a:r>
            <a:r>
              <a:rPr lang="fi-FI" sz="3600" dirty="0" err="1"/>
              <a:t>related</a:t>
            </a:r>
            <a:r>
              <a:rPr lang="fi-FI" sz="3600" dirty="0"/>
              <a:t> </a:t>
            </a:r>
            <a:r>
              <a:rPr lang="fi-FI" sz="3600" dirty="0" err="1"/>
              <a:t>work</a:t>
            </a:r>
            <a:r>
              <a:rPr lang="fi-FI" sz="3600" dirty="0"/>
              <a:t> in EXCESS (</a:t>
            </a:r>
            <a:r>
              <a:rPr lang="fi-FI" sz="3600" dirty="0" err="1"/>
              <a:t>so</a:t>
            </a:r>
            <a:r>
              <a:rPr lang="fi-FI" sz="3600" dirty="0"/>
              <a:t> </a:t>
            </a:r>
            <a:r>
              <a:rPr lang="fi-FI" sz="3600" dirty="0" err="1"/>
              <a:t>far</a:t>
            </a:r>
            <a:r>
              <a:rPr lang="fi-FI" sz="3600" dirty="0"/>
              <a:t>)</a:t>
            </a:r>
          </a:p>
        </p:txBody>
      </p:sp>
    </p:spTree>
    <p:extLst>
      <p:ext uri="{BB962C8B-B14F-4D97-AF65-F5344CB8AC3E}">
        <p14:creationId xmlns:p14="http://schemas.microsoft.com/office/powerpoint/2010/main" val="733328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i-FI" dirty="0"/>
          </a:p>
        </p:txBody>
      </p:sp>
      <p:sp>
        <p:nvSpPr>
          <p:cNvPr id="48" name="Rectangle 47"/>
          <p:cNvSpPr/>
          <p:nvPr/>
        </p:nvSpPr>
        <p:spPr>
          <a:xfrm>
            <a:off x="0" y="160550"/>
            <a:ext cx="9690539" cy="1171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Rectangle 4"/>
          <p:cNvSpPr/>
          <p:nvPr/>
        </p:nvSpPr>
        <p:spPr>
          <a:xfrm>
            <a:off x="0" y="866083"/>
            <a:ext cx="10394731" cy="5503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4" name="Group 3"/>
          <p:cNvGrpSpPr/>
          <p:nvPr/>
        </p:nvGrpSpPr>
        <p:grpSpPr>
          <a:xfrm>
            <a:off x="735724" y="184807"/>
            <a:ext cx="9499943" cy="6041533"/>
            <a:chOff x="1438306" y="1082840"/>
            <a:chExt cx="8797361" cy="5143500"/>
          </a:xfrm>
        </p:grpSpPr>
        <p:sp>
          <p:nvSpPr>
            <p:cNvPr id="28" name="Oval 27"/>
            <p:cNvSpPr/>
            <p:nvPr/>
          </p:nvSpPr>
          <p:spPr>
            <a:xfrm>
              <a:off x="1453555" y="1082840"/>
              <a:ext cx="8711231" cy="5143500"/>
            </a:xfrm>
            <a:prstGeom prst="ellipse">
              <a:avLst/>
            </a:prstGeom>
            <a:noFill/>
            <a:ln w="9525" cap="flat" cmpd="sng" algn="ctr">
              <a:solidFill>
                <a:srgbClr val="F06E00"/>
              </a:solidFill>
              <a:prstDash val="solid"/>
            </a:ln>
            <a:effectLst/>
          </p:spPr>
          <p:txBody>
            <a:bodyPr rtlCol="0" anchor="ctr"/>
            <a:lstStyle/>
            <a:p>
              <a:pPr marL="0" marR="0" lvl="0" indent="0" algn="ctr" defTabSz="342854" eaLnBrk="1" fontAlgn="auto" latinLnBrk="0" hangingPunct="1">
                <a:lnSpc>
                  <a:spcPct val="100000"/>
                </a:lnSpc>
                <a:spcBef>
                  <a:spcPts val="0"/>
                </a:spcBef>
                <a:spcAft>
                  <a:spcPts val="0"/>
                </a:spcAft>
                <a:buClrTx/>
                <a:buSzTx/>
                <a:buFontTx/>
                <a:buNone/>
                <a:tabLst/>
                <a:defRPr/>
              </a:pPr>
              <a:r>
                <a:rPr kumimoji="0" lang="fi-FI" sz="1350" b="0" i="0" u="none" strike="noStrike" kern="0" cap="none" spc="0" normalizeH="0" baseline="0" noProof="0" dirty="0">
                  <a:ln>
                    <a:noFill/>
                  </a:ln>
                  <a:solidFill>
                    <a:srgbClr val="FFFFFF"/>
                  </a:solidFill>
                  <a:effectLst/>
                  <a:uLnTx/>
                  <a:uFillTx/>
                  <a:latin typeface="Arial" panose="020B0604020202020204"/>
                  <a:ea typeface="+mn-ea"/>
                  <a:cs typeface="+mn-cs"/>
                </a:rPr>
                <a:t>PEB</a:t>
              </a:r>
            </a:p>
            <a:p>
              <a:pPr marL="0" marR="0" lvl="0" indent="0" algn="ctr" defTabSz="342854" eaLnBrk="1" fontAlgn="auto" latinLnBrk="0" hangingPunct="1">
                <a:lnSpc>
                  <a:spcPct val="100000"/>
                </a:lnSpc>
                <a:spcBef>
                  <a:spcPts val="0"/>
                </a:spcBef>
                <a:spcAft>
                  <a:spcPts val="0"/>
                </a:spcAft>
                <a:buClrTx/>
                <a:buSzTx/>
                <a:buFontTx/>
                <a:buNone/>
                <a:tabLst/>
                <a:defRPr/>
              </a:pPr>
              <a:endParaRPr kumimoji="0" lang="fi-FI" sz="1350" b="0" i="0" u="none" strike="noStrike" kern="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342854" eaLnBrk="1" fontAlgn="auto" latinLnBrk="0" hangingPunct="1">
                <a:lnSpc>
                  <a:spcPct val="100000"/>
                </a:lnSpc>
                <a:spcBef>
                  <a:spcPts val="0"/>
                </a:spcBef>
                <a:spcAft>
                  <a:spcPts val="0"/>
                </a:spcAft>
                <a:buClrTx/>
                <a:buSzTx/>
                <a:buFontTx/>
                <a:buNone/>
                <a:tabLst/>
                <a:defRPr/>
              </a:pPr>
              <a:r>
                <a:rPr kumimoji="0" lang="fi-FI" sz="1350" b="0" i="0" u="none" strike="noStrike" kern="0" cap="none" spc="0" normalizeH="0" baseline="0" noProof="0" dirty="0">
                  <a:ln>
                    <a:noFill/>
                  </a:ln>
                  <a:solidFill>
                    <a:srgbClr val="FFFFFF"/>
                  </a:solidFill>
                  <a:effectLst/>
                  <a:uLnTx/>
                  <a:uFillTx/>
                  <a:latin typeface="Arial" panose="020B0604020202020204"/>
                  <a:ea typeface="+mn-ea"/>
                  <a:cs typeface="+mn-cs"/>
                </a:rPr>
                <a:t>NZEB</a:t>
              </a:r>
            </a:p>
            <a:p>
              <a:pPr marL="0" marR="0" lvl="0" indent="0" algn="ctr" defTabSz="342854" eaLnBrk="1" fontAlgn="auto" latinLnBrk="0" hangingPunct="1">
                <a:lnSpc>
                  <a:spcPct val="100000"/>
                </a:lnSpc>
                <a:spcBef>
                  <a:spcPts val="0"/>
                </a:spcBef>
                <a:spcAft>
                  <a:spcPts val="0"/>
                </a:spcAft>
                <a:buClrTx/>
                <a:buSzTx/>
                <a:buFontTx/>
                <a:buNone/>
                <a:tabLst/>
                <a:defRPr/>
              </a:pPr>
              <a:endParaRPr kumimoji="0" lang="fi-FI" sz="135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9" name="Oval 28"/>
            <p:cNvSpPr/>
            <p:nvPr/>
          </p:nvSpPr>
          <p:spPr>
            <a:xfrm>
              <a:off x="2224863" y="1481713"/>
              <a:ext cx="6994112" cy="4223528"/>
            </a:xfrm>
            <a:prstGeom prst="ellipse">
              <a:avLst/>
            </a:prstGeom>
            <a:noFill/>
            <a:ln w="9525" cap="flat" cmpd="sng" algn="ctr">
              <a:solidFill>
                <a:srgbClr val="F06E00"/>
              </a:solidFill>
              <a:prstDash val="solid"/>
            </a:ln>
            <a:effectLst/>
          </p:spPr>
          <p:txBody>
            <a:bodyPr rtlCol="0" anchor="ctr"/>
            <a:lstStyle/>
            <a:p>
              <a:pPr marL="0" marR="0" lvl="0" indent="0" algn="ctr" defTabSz="342854" eaLnBrk="1" fontAlgn="auto" latinLnBrk="0" hangingPunct="1">
                <a:lnSpc>
                  <a:spcPct val="100000"/>
                </a:lnSpc>
                <a:spcBef>
                  <a:spcPts val="0"/>
                </a:spcBef>
                <a:spcAft>
                  <a:spcPts val="0"/>
                </a:spcAft>
                <a:buClrTx/>
                <a:buSzTx/>
                <a:buFontTx/>
                <a:buNone/>
                <a:tabLst/>
                <a:defRPr/>
              </a:pPr>
              <a:r>
                <a:rPr kumimoji="0" lang="fi-FI" sz="1350" b="0" i="0" u="none" strike="noStrike" kern="0" cap="none" spc="0" normalizeH="0" baseline="0" noProof="0" dirty="0">
                  <a:ln>
                    <a:noFill/>
                  </a:ln>
                  <a:solidFill>
                    <a:srgbClr val="FFFFFF"/>
                  </a:solidFill>
                  <a:effectLst/>
                  <a:uLnTx/>
                  <a:uFillTx/>
                  <a:latin typeface="Arial" panose="020B0604020202020204"/>
                  <a:ea typeface="+mn-ea"/>
                  <a:cs typeface="+mn-cs"/>
                </a:rPr>
                <a:t>ESD/ESR</a:t>
              </a:r>
            </a:p>
            <a:p>
              <a:pPr marL="0" marR="0" lvl="0" indent="0" algn="ctr" defTabSz="342854" eaLnBrk="1" fontAlgn="auto" latinLnBrk="0" hangingPunct="1">
                <a:lnSpc>
                  <a:spcPct val="100000"/>
                </a:lnSpc>
                <a:spcBef>
                  <a:spcPts val="0"/>
                </a:spcBef>
                <a:spcAft>
                  <a:spcPts val="0"/>
                </a:spcAft>
                <a:buClrTx/>
                <a:buSzTx/>
                <a:buFontTx/>
                <a:buNone/>
                <a:tabLst/>
                <a:defRPr/>
              </a:pPr>
              <a:endParaRPr kumimoji="0" lang="fi-FI" sz="135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2" name="Content Placeholder 3">
              <a:extLst>
                <a:ext uri="{FF2B5EF4-FFF2-40B4-BE49-F238E27FC236}">
                  <a16:creationId xmlns:a16="http://schemas.microsoft.com/office/drawing/2014/main" id="{26B3A94D-C99F-4036-A7B8-9E7B529DE853}"/>
                </a:ext>
              </a:extLst>
            </p:cNvPr>
            <p:cNvSpPr txBox="1">
              <a:spLocks/>
            </p:cNvSpPr>
            <p:nvPr/>
          </p:nvSpPr>
          <p:spPr>
            <a:xfrm>
              <a:off x="2074971" y="2656040"/>
              <a:ext cx="6947999" cy="3049200"/>
            </a:xfrm>
            <a:prstGeom prst="rect">
              <a:avLst/>
            </a:prstGeom>
          </p:spPr>
          <p:txBody>
            <a:bodyPr vert="horz" lIns="0" tIns="0" rIns="0" bIns="0" numCol="1" spcCol="360000" rtlCol="0">
              <a:noAutofit/>
            </a:bodyPr>
            <a:lstStyle>
              <a:lvl1pPr marL="216000" indent="-216000" algn="l" defTabSz="457209" rtl="0" eaLnBrk="1" latinLnBrk="0" hangingPunct="1">
                <a:lnSpc>
                  <a:spcPct val="100000"/>
                </a:lnSpc>
                <a:spcBef>
                  <a:spcPts val="300"/>
                </a:spcBef>
                <a:spcAft>
                  <a:spcPts val="0"/>
                </a:spcAft>
                <a:buClr>
                  <a:srgbClr val="F06E00"/>
                </a:buClr>
                <a:buSzPct val="100000"/>
                <a:buFont typeface="Wingdings 2" panose="05020102010507070707" pitchFamily="18" charset="2"/>
                <a:buChar char="¡"/>
                <a:tabLst/>
                <a:defRPr lang="en-GB" sz="1800" b="0" i="0" kern="1200" spc="0" baseline="0" noProof="0" dirty="0">
                  <a:solidFill>
                    <a:srgbClr val="000000"/>
                  </a:solidFill>
                  <a:latin typeface="Arial" charset="0"/>
                  <a:ea typeface="Arial" charset="0"/>
                  <a:cs typeface="Arial" charset="0"/>
                </a:defRPr>
              </a:lvl1pPr>
              <a:lvl2pPr marL="396000" indent="-180000" algn="l" defTabSz="457209" rtl="0" eaLnBrk="1" latinLnBrk="0" hangingPunct="1">
                <a:lnSpc>
                  <a:spcPct val="100000"/>
                </a:lnSpc>
                <a:spcBef>
                  <a:spcPts val="0"/>
                </a:spcBef>
                <a:spcAft>
                  <a:spcPts val="0"/>
                </a:spcAft>
                <a:buClr>
                  <a:srgbClr val="F06E00"/>
                </a:buClr>
                <a:buFont typeface="Arial" panose="020B0604020202020204" pitchFamily="34" charset="0"/>
                <a:buChar char="•"/>
                <a:tabLst/>
                <a:defRPr lang="en-GB" sz="1600" b="0" i="0" kern="1200" spc="0" noProof="0" dirty="0">
                  <a:solidFill>
                    <a:srgbClr val="000000"/>
                  </a:solidFill>
                  <a:latin typeface="Arial" charset="0"/>
                  <a:ea typeface="Arial" charset="0"/>
                  <a:cs typeface="Arial" charset="0"/>
                </a:defRPr>
              </a:lvl2pPr>
              <a:lvl3pPr marL="576000" indent="-180000" algn="l" defTabSz="457209" rtl="0" eaLnBrk="1" latinLnBrk="0" hangingPunct="1">
                <a:lnSpc>
                  <a:spcPct val="100000"/>
                </a:lnSpc>
                <a:spcBef>
                  <a:spcPts val="0"/>
                </a:spcBef>
                <a:buClr>
                  <a:srgbClr val="F06E00"/>
                </a:buClr>
                <a:buSzPct val="100000"/>
                <a:buFont typeface="Arial" panose="020B0604020202020204" pitchFamily="34" charset="0"/>
                <a:buChar char="•"/>
                <a:tabLst/>
                <a:defRPr sz="1600" b="0" i="0" kern="1200" spc="0">
                  <a:solidFill>
                    <a:srgbClr val="000000"/>
                  </a:solidFill>
                  <a:latin typeface="Arial" charset="0"/>
                  <a:ea typeface="Arial" charset="0"/>
                  <a:cs typeface="Arial" charset="0"/>
                </a:defRPr>
              </a:lvl3pPr>
              <a:lvl4pPr marL="756000" indent="-179388" algn="l" defTabSz="457209" rtl="0" eaLnBrk="1" latinLnBrk="0" hangingPunct="1">
                <a:lnSpc>
                  <a:spcPct val="100000"/>
                </a:lnSpc>
                <a:spcBef>
                  <a:spcPts val="0"/>
                </a:spcBef>
                <a:buClr>
                  <a:srgbClr val="F06E00"/>
                </a:buClr>
                <a:buSzPct val="100000"/>
                <a:buFont typeface="Arial" charset="0"/>
                <a:buChar char="•"/>
                <a:tabLst/>
                <a:defRPr sz="1600" b="0" i="0" kern="1200" spc="0">
                  <a:solidFill>
                    <a:srgbClr val="000000"/>
                  </a:solidFill>
                  <a:latin typeface="Arial" charset="0"/>
                  <a:ea typeface="Arial" charset="0"/>
                  <a:cs typeface="Arial" charset="0"/>
                </a:defRPr>
              </a:lvl4pPr>
              <a:lvl5pPr marL="0" indent="0" algn="l" defTabSz="457209" rtl="0" eaLnBrk="1" latinLnBrk="0" hangingPunct="1">
                <a:lnSpc>
                  <a:spcPct val="90000"/>
                </a:lnSpc>
                <a:spcBef>
                  <a:spcPts val="0"/>
                </a:spcBef>
                <a:spcAft>
                  <a:spcPts val="300"/>
                </a:spcAft>
                <a:buClr>
                  <a:schemeClr val="tx1"/>
                </a:buClr>
                <a:buSzPct val="110000"/>
                <a:buFont typeface="Arial" charset="0"/>
                <a:buNone/>
                <a:tabLst/>
                <a:defRPr sz="1800" b="1" i="0" kern="1200" spc="0">
                  <a:solidFill>
                    <a:srgbClr val="000000"/>
                  </a:solidFill>
                  <a:latin typeface="Arial" charset="0"/>
                  <a:ea typeface="Arial" charset="0"/>
                  <a:cs typeface="Arial" charset="0"/>
                </a:defRPr>
              </a:lvl5pPr>
              <a:lvl6pPr marL="0" indent="0" algn="l" defTabSz="457209" rtl="0" eaLnBrk="1" latinLnBrk="0" hangingPunct="1">
                <a:lnSpc>
                  <a:spcPct val="90000"/>
                </a:lnSpc>
                <a:spcBef>
                  <a:spcPts val="0"/>
                </a:spcBef>
                <a:buClr>
                  <a:schemeClr val="tx1"/>
                </a:buClr>
                <a:buSzPct val="110000"/>
                <a:buFont typeface="Arial"/>
                <a:buNone/>
                <a:defRPr lang="en-GB" sz="1800" b="0" i="0" kern="1200" spc="0" noProof="0" dirty="0">
                  <a:solidFill>
                    <a:srgbClr val="000000"/>
                  </a:solidFill>
                  <a:latin typeface="Arial" charset="0"/>
                  <a:ea typeface="+mn-ea"/>
                  <a:cs typeface="Arial" charset="0"/>
                </a:defRPr>
              </a:lvl6pPr>
              <a:lvl7pPr marL="2971855" indent="-228604" algn="l" defTabSz="457209" rtl="0" eaLnBrk="1" latinLnBrk="0" hangingPunct="1">
                <a:spcBef>
                  <a:spcPct val="20000"/>
                </a:spcBef>
                <a:buFont typeface="Arial"/>
                <a:buChar char="•"/>
                <a:defRPr sz="2000" kern="1200">
                  <a:solidFill>
                    <a:schemeClr val="tx1"/>
                  </a:solidFill>
                  <a:latin typeface="+mn-lt"/>
                  <a:ea typeface="+mn-ea"/>
                  <a:cs typeface="+mn-cs"/>
                </a:defRPr>
              </a:lvl7pPr>
              <a:lvl8pPr marL="3429064" indent="-228604" algn="l" defTabSz="457209" rtl="0" eaLnBrk="1" latinLnBrk="0" hangingPunct="1">
                <a:spcBef>
                  <a:spcPct val="20000"/>
                </a:spcBef>
                <a:buFont typeface="Arial"/>
                <a:buChar char="•"/>
                <a:defRPr sz="2000" kern="1200">
                  <a:solidFill>
                    <a:schemeClr val="tx1"/>
                  </a:solidFill>
                  <a:latin typeface="+mn-lt"/>
                  <a:ea typeface="+mn-ea"/>
                  <a:cs typeface="+mn-cs"/>
                </a:defRPr>
              </a:lvl8pPr>
              <a:lvl9pPr marL="3886273" indent="-228604" algn="l" defTabSz="457209" rtl="0" eaLnBrk="1" latinLnBrk="0" hangingPunct="1">
                <a:spcBef>
                  <a:spcPct val="20000"/>
                </a:spcBef>
                <a:buFont typeface="Arial"/>
                <a:buChar char="•"/>
                <a:defRPr sz="2000" kern="1200">
                  <a:solidFill>
                    <a:schemeClr val="tx1"/>
                  </a:solidFill>
                  <a:latin typeface="+mn-lt"/>
                  <a:ea typeface="+mn-ea"/>
                  <a:cs typeface="+mn-cs"/>
                </a:defRPr>
              </a:lvl9pPr>
            </a:lstStyle>
            <a:p>
              <a:pPr marL="396000" marR="0" lvl="2" indent="0" algn="l" defTabSz="457209" rtl="0" eaLnBrk="1" fontAlgn="auto" latinLnBrk="0" hangingPunct="1">
                <a:lnSpc>
                  <a:spcPct val="100000"/>
                </a:lnSpc>
                <a:spcBef>
                  <a:spcPts val="0"/>
                </a:spcBef>
                <a:spcAft>
                  <a:spcPts val="0"/>
                </a:spcAft>
                <a:buClr>
                  <a:srgbClr val="F06E00"/>
                </a:buClr>
                <a:buSzPct val="100000"/>
                <a:buFont typeface="Arial" panose="020B0604020202020204" pitchFamily="34" charset="0"/>
                <a:buNone/>
                <a:tabLst/>
                <a:defRPr/>
              </a:pPr>
              <a:endParaRPr kumimoji="0" lang="en-GB" sz="1600" b="0" i="0" u="none" strike="noStrike" kern="1200" cap="none" spc="0" normalizeH="0" baseline="0" noProof="0">
                <a:ln>
                  <a:noFill/>
                </a:ln>
                <a:solidFill>
                  <a:srgbClr val="000000"/>
                </a:solidFill>
                <a:effectLst/>
                <a:uLnTx/>
                <a:uFillTx/>
                <a:latin typeface="Arial" charset="0"/>
                <a:cs typeface="Arial" charset="0"/>
              </a:endParaRPr>
            </a:p>
            <a:p>
              <a:pPr marL="576000" marR="0" lvl="2" indent="-180000" algn="l" defTabSz="457209" rtl="0" eaLnBrk="1" fontAlgn="auto" latinLnBrk="0" hangingPunct="1">
                <a:lnSpc>
                  <a:spcPct val="100000"/>
                </a:lnSpc>
                <a:spcBef>
                  <a:spcPts val="0"/>
                </a:spcBef>
                <a:spcAft>
                  <a:spcPts val="0"/>
                </a:spcAft>
                <a:buClr>
                  <a:srgbClr val="F06E00"/>
                </a:buClr>
                <a:buSzPct val="100000"/>
                <a:buFont typeface="Arial" panose="020B0604020202020204" pitchFamily="34" charset="0"/>
                <a:buChar char="•"/>
                <a:tabLst/>
                <a:defRPr/>
              </a:pPr>
              <a:endParaRPr kumimoji="0" lang="en-GB" sz="1600" b="0" i="0" u="none" strike="noStrike" kern="1200" cap="none" spc="0" normalizeH="0" baseline="0" noProof="0">
                <a:ln>
                  <a:noFill/>
                </a:ln>
                <a:solidFill>
                  <a:srgbClr val="000000"/>
                </a:solidFill>
                <a:effectLst/>
                <a:uLnTx/>
                <a:uFillTx/>
                <a:latin typeface="Arial" charset="0"/>
                <a:cs typeface="Arial" charset="0"/>
              </a:endParaRPr>
            </a:p>
            <a:p>
              <a:pPr marL="216000" marR="0" lvl="0" indent="-216000" algn="l" defTabSz="457209" rtl="0" eaLnBrk="1" fontAlgn="auto" latinLnBrk="0" hangingPunct="1">
                <a:lnSpc>
                  <a:spcPct val="100000"/>
                </a:lnSpc>
                <a:spcBef>
                  <a:spcPts val="300"/>
                </a:spcBef>
                <a:spcAft>
                  <a:spcPts val="0"/>
                </a:spcAft>
                <a:buClr>
                  <a:srgbClr val="F06E00"/>
                </a:buClr>
                <a:buSzPct val="100000"/>
                <a:buFont typeface="Wingdings 2" panose="05020102010507070707" pitchFamily="18" charset="2"/>
                <a:buChar char="¡"/>
                <a:tabLst/>
                <a:defRPr/>
              </a:pPr>
              <a:endParaRPr kumimoji="0" lang="en-GB" sz="1800" b="0" i="0" u="none" strike="noStrike" kern="1200" cap="none" spc="0" normalizeH="0" baseline="0" noProof="0">
                <a:ln>
                  <a:noFill/>
                </a:ln>
                <a:solidFill>
                  <a:srgbClr val="000000"/>
                </a:solidFill>
                <a:effectLst/>
                <a:uLnTx/>
                <a:uFillTx/>
                <a:latin typeface="Arial" charset="0"/>
                <a:cs typeface="Arial" charset="0"/>
              </a:endParaRPr>
            </a:p>
            <a:p>
              <a:pPr marL="396000" marR="0" lvl="1" indent="-180000" algn="l" defTabSz="457209" rtl="0" eaLnBrk="1" fontAlgn="auto" latinLnBrk="0" hangingPunct="1">
                <a:lnSpc>
                  <a:spcPct val="100000"/>
                </a:lnSpc>
                <a:spcBef>
                  <a:spcPts val="0"/>
                </a:spcBef>
                <a:spcAft>
                  <a:spcPts val="0"/>
                </a:spcAft>
                <a:buClr>
                  <a:srgbClr val="F06E00"/>
                </a:buClr>
                <a:buSzTx/>
                <a:buFont typeface="Arial" panose="020B0604020202020204" pitchFamily="34" charset="0"/>
                <a:buChar char="•"/>
                <a:tabLst/>
                <a:defRPr/>
              </a:pPr>
              <a:endParaRPr kumimoji="0" lang="en-GB" sz="1600" b="0" i="0" u="none" strike="noStrike" kern="1200" cap="none" spc="0" normalizeH="0" baseline="0" noProof="0">
                <a:ln>
                  <a:noFill/>
                </a:ln>
                <a:solidFill>
                  <a:srgbClr val="000000"/>
                </a:solidFill>
                <a:effectLst/>
                <a:uLnTx/>
                <a:uFillTx/>
                <a:latin typeface="Arial" charset="0"/>
                <a:cs typeface="Arial" charset="0"/>
              </a:endParaRPr>
            </a:p>
            <a:p>
              <a:pPr marL="396000" marR="0" lvl="1" indent="-180000" algn="l" defTabSz="457209" rtl="0" eaLnBrk="1" fontAlgn="auto" latinLnBrk="0" hangingPunct="1">
                <a:lnSpc>
                  <a:spcPct val="100000"/>
                </a:lnSpc>
                <a:spcBef>
                  <a:spcPts val="0"/>
                </a:spcBef>
                <a:spcAft>
                  <a:spcPts val="0"/>
                </a:spcAft>
                <a:buClr>
                  <a:srgbClr val="F06E00"/>
                </a:buClr>
                <a:buSzTx/>
                <a:buFont typeface="Arial" panose="020B0604020202020204" pitchFamily="34" charset="0"/>
                <a:buChar char="•"/>
                <a:tabLst/>
                <a:defRPr/>
              </a:pPr>
              <a:endParaRPr kumimoji="0" lang="en-GB" sz="1600" b="0" i="0" u="none" strike="noStrike" kern="1200" cap="none" spc="0" normalizeH="0" baseline="0" noProof="0">
                <a:ln>
                  <a:noFill/>
                </a:ln>
                <a:solidFill>
                  <a:srgbClr val="000000"/>
                </a:solidFill>
                <a:effectLst/>
                <a:uLnTx/>
                <a:uFillTx/>
                <a:latin typeface="Arial" charset="0"/>
                <a:cs typeface="Arial" charset="0"/>
              </a:endParaRPr>
            </a:p>
            <a:p>
              <a:pPr marL="216000" marR="0" lvl="0" indent="-216000" algn="l" defTabSz="457209" rtl="0" eaLnBrk="1" fontAlgn="auto" latinLnBrk="0" hangingPunct="1">
                <a:lnSpc>
                  <a:spcPct val="100000"/>
                </a:lnSpc>
                <a:spcBef>
                  <a:spcPts val="300"/>
                </a:spcBef>
                <a:spcAft>
                  <a:spcPts val="0"/>
                </a:spcAft>
                <a:buClr>
                  <a:srgbClr val="F06E00"/>
                </a:buClr>
                <a:buSzPct val="100000"/>
                <a:buFont typeface="Wingdings 2" panose="05020102010507070707" pitchFamily="18" charset="2"/>
                <a:buChar char="¡"/>
                <a:tabLst/>
                <a:defRPr/>
              </a:pPr>
              <a:endParaRPr kumimoji="0" lang="en-GB" sz="1800" b="0" i="0" u="none" strike="noStrike" kern="1200" cap="none" spc="0" normalizeH="0" baseline="0" noProof="0" dirty="0">
                <a:ln>
                  <a:noFill/>
                </a:ln>
                <a:solidFill>
                  <a:srgbClr val="000000"/>
                </a:solidFill>
                <a:effectLst/>
                <a:uLnTx/>
                <a:uFillTx/>
                <a:latin typeface="Arial" charset="0"/>
                <a:cs typeface="Arial" charset="0"/>
              </a:endParaRPr>
            </a:p>
          </p:txBody>
        </p:sp>
        <p:sp>
          <p:nvSpPr>
            <p:cNvPr id="33" name="Oval 32"/>
            <p:cNvSpPr/>
            <p:nvPr/>
          </p:nvSpPr>
          <p:spPr>
            <a:xfrm>
              <a:off x="5099820" y="3166628"/>
              <a:ext cx="1458851" cy="1144745"/>
            </a:xfrm>
            <a:prstGeom prst="ellipse">
              <a:avLst/>
            </a:prstGeom>
            <a:solidFill>
              <a:srgbClr val="F06E00"/>
            </a:solidFill>
            <a:ln w="9525" cap="flat" cmpd="sng" algn="ctr">
              <a:noFill/>
              <a:prstDash val="solid"/>
            </a:ln>
            <a:effectLst/>
          </p:spPr>
          <p:txBody>
            <a:bodyPr rtlCol="0" anchor="ctr"/>
            <a:lstStyle/>
            <a:p>
              <a:pPr marL="0" marR="0" lvl="0" indent="0" algn="ctr" defTabSz="342854" eaLnBrk="1" fontAlgn="auto" latinLnBrk="0" hangingPunct="1">
                <a:lnSpc>
                  <a:spcPct val="100000"/>
                </a:lnSpc>
                <a:spcBef>
                  <a:spcPts val="0"/>
                </a:spcBef>
                <a:spcAft>
                  <a:spcPts val="0"/>
                </a:spcAft>
                <a:buClrTx/>
                <a:buSzTx/>
                <a:buFontTx/>
                <a:buNone/>
                <a:tabLst/>
                <a:defRPr/>
              </a:pPr>
              <a:r>
                <a:rPr kumimoji="0" lang="fi-FI" sz="1350" b="0" i="0" u="none" strike="noStrike" kern="0" cap="none" spc="0" normalizeH="0" baseline="0" noProof="0" dirty="0">
                  <a:ln>
                    <a:noFill/>
                  </a:ln>
                  <a:solidFill>
                    <a:srgbClr val="FFFFFF"/>
                  </a:solidFill>
                  <a:effectLst/>
                  <a:uLnTx/>
                  <a:uFillTx/>
                  <a:latin typeface="Arial" panose="020B0604020202020204"/>
                  <a:ea typeface="+mn-ea"/>
                  <a:cs typeface="+mn-cs"/>
                </a:rPr>
                <a:t>PEB</a:t>
              </a:r>
            </a:p>
            <a:p>
              <a:pPr marL="0" marR="0" lvl="0" indent="0" algn="ctr" defTabSz="342854" eaLnBrk="1" fontAlgn="auto" latinLnBrk="0" hangingPunct="1">
                <a:lnSpc>
                  <a:spcPct val="100000"/>
                </a:lnSpc>
                <a:spcBef>
                  <a:spcPts val="0"/>
                </a:spcBef>
                <a:spcAft>
                  <a:spcPts val="0"/>
                </a:spcAft>
                <a:buClrTx/>
                <a:buSzTx/>
                <a:buFontTx/>
                <a:buNone/>
                <a:tabLst/>
                <a:defRPr/>
              </a:pPr>
              <a:endParaRPr kumimoji="0" lang="fi-FI" sz="1350" b="0" i="0" u="none" strike="noStrike" kern="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342854" eaLnBrk="1" fontAlgn="auto" latinLnBrk="0" hangingPunct="1">
                <a:lnSpc>
                  <a:spcPct val="100000"/>
                </a:lnSpc>
                <a:spcBef>
                  <a:spcPts val="0"/>
                </a:spcBef>
                <a:spcAft>
                  <a:spcPts val="0"/>
                </a:spcAft>
                <a:buClrTx/>
                <a:buSzTx/>
                <a:buFontTx/>
                <a:buNone/>
                <a:tabLst/>
                <a:defRPr/>
              </a:pPr>
              <a:r>
                <a:rPr kumimoji="0" lang="fi-FI" sz="1350" b="0" i="0" u="none" strike="noStrike" kern="0" cap="none" spc="0" normalizeH="0" baseline="0" noProof="0" dirty="0">
                  <a:ln>
                    <a:noFill/>
                  </a:ln>
                  <a:solidFill>
                    <a:srgbClr val="FFFFFF"/>
                  </a:solidFill>
                  <a:effectLst/>
                  <a:uLnTx/>
                  <a:uFillTx/>
                  <a:latin typeface="Arial" panose="020B0604020202020204"/>
                  <a:ea typeface="+mn-ea"/>
                  <a:cs typeface="+mn-cs"/>
                </a:rPr>
                <a:t>NZEB</a:t>
              </a:r>
            </a:p>
            <a:p>
              <a:pPr marL="0" marR="0" lvl="0" indent="0" algn="ctr" defTabSz="342854" eaLnBrk="1" fontAlgn="auto" latinLnBrk="0" hangingPunct="1">
                <a:lnSpc>
                  <a:spcPct val="100000"/>
                </a:lnSpc>
                <a:spcBef>
                  <a:spcPts val="0"/>
                </a:spcBef>
                <a:spcAft>
                  <a:spcPts val="0"/>
                </a:spcAft>
                <a:buClrTx/>
                <a:buSzTx/>
                <a:buFontTx/>
                <a:buNone/>
                <a:tabLst/>
                <a:defRPr/>
              </a:pPr>
              <a:endParaRPr kumimoji="0" lang="fi-FI" sz="135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4" name="Oval 33"/>
            <p:cNvSpPr/>
            <p:nvPr/>
          </p:nvSpPr>
          <p:spPr>
            <a:xfrm>
              <a:off x="5876871" y="2181424"/>
              <a:ext cx="2083235" cy="1144745"/>
            </a:xfrm>
            <a:prstGeom prst="ellipse">
              <a:avLst/>
            </a:prstGeom>
            <a:solidFill>
              <a:srgbClr val="83929D"/>
            </a:solidFill>
            <a:ln w="9525" cap="flat" cmpd="sng" algn="ctr">
              <a:noFill/>
              <a:prstDash val="solid"/>
            </a:ln>
            <a:effectLst/>
          </p:spPr>
          <p:txBody>
            <a:bodyPr rtlCol="0" anchor="ctr"/>
            <a:lstStyle/>
            <a:p>
              <a:pPr marL="0" marR="0" lvl="0" indent="0" algn="ctr" defTabSz="342854" eaLnBrk="1" fontAlgn="auto" latinLnBrk="0" hangingPunct="1">
                <a:lnSpc>
                  <a:spcPct val="100000"/>
                </a:lnSpc>
                <a:spcBef>
                  <a:spcPts val="0"/>
                </a:spcBef>
                <a:spcAft>
                  <a:spcPts val="0"/>
                </a:spcAft>
                <a:buClrTx/>
                <a:buSzTx/>
                <a:buFontTx/>
                <a:buNone/>
                <a:tabLst/>
                <a:defRPr/>
              </a:pPr>
              <a:r>
                <a:rPr kumimoji="0" lang="fi-FI" sz="1350" b="0" i="0" u="none" strike="noStrike" kern="0" cap="none" spc="0" normalizeH="0" baseline="0" noProof="0" dirty="0">
                  <a:ln>
                    <a:noFill/>
                  </a:ln>
                  <a:solidFill>
                    <a:srgbClr val="FFFFFF"/>
                  </a:solidFill>
                  <a:effectLst/>
                  <a:uLnTx/>
                  <a:uFillTx/>
                  <a:latin typeface="Arial" panose="020B0604020202020204"/>
                  <a:ea typeface="+mn-ea"/>
                  <a:cs typeface="+mn-cs"/>
                </a:rPr>
                <a:t>EPBD</a:t>
              </a:r>
            </a:p>
            <a:p>
              <a:pPr marL="0" marR="0" lvl="0" indent="0" algn="ctr" defTabSz="342854"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FFFFFF"/>
                  </a:solidFill>
                  <a:effectLst/>
                  <a:uLnTx/>
                  <a:uFillTx/>
                  <a:latin typeface="Arial" panose="020B0604020202020204"/>
                  <a:ea typeface="+mn-ea"/>
                  <a:cs typeface="+mn-cs"/>
                </a:rPr>
                <a:t>Long-</a:t>
              </a:r>
              <a:r>
                <a:rPr kumimoji="0" lang="fi-FI" sz="1000" b="0" i="0" u="none" strike="noStrike" kern="0" cap="none" spc="0" normalizeH="0" baseline="0" noProof="0" dirty="0" err="1">
                  <a:ln>
                    <a:noFill/>
                  </a:ln>
                  <a:solidFill>
                    <a:srgbClr val="FFFFFF"/>
                  </a:solidFill>
                  <a:effectLst/>
                  <a:uLnTx/>
                  <a:uFillTx/>
                  <a:latin typeface="Arial" panose="020B0604020202020204"/>
                  <a:ea typeface="+mn-ea"/>
                  <a:cs typeface="+mn-cs"/>
                </a:rPr>
                <a:t>term</a:t>
              </a:r>
              <a:r>
                <a:rPr kumimoji="0" lang="fi-FI" sz="1000" b="0" i="0" u="none" strike="noStrike" kern="0" cap="none" spc="0" normalizeH="0" baseline="0" noProof="0" dirty="0">
                  <a:ln>
                    <a:noFill/>
                  </a:ln>
                  <a:solidFill>
                    <a:srgbClr val="FFFFFF"/>
                  </a:solidFill>
                  <a:effectLst/>
                  <a:uLnTx/>
                  <a:uFillTx/>
                  <a:latin typeface="Arial" panose="020B0604020202020204"/>
                  <a:ea typeface="+mn-ea"/>
                  <a:cs typeface="+mn-cs"/>
                </a:rPr>
                <a:t> </a:t>
              </a:r>
              <a:r>
                <a:rPr kumimoji="0" lang="fi-FI" sz="1000" b="0" i="0" u="none" strike="noStrike" kern="0" cap="none" spc="0" normalizeH="0" baseline="0" noProof="0" dirty="0" err="1">
                  <a:ln>
                    <a:noFill/>
                  </a:ln>
                  <a:solidFill>
                    <a:srgbClr val="FFFFFF"/>
                  </a:solidFill>
                  <a:effectLst/>
                  <a:uLnTx/>
                  <a:uFillTx/>
                  <a:latin typeface="Arial" panose="020B0604020202020204"/>
                  <a:ea typeface="+mn-ea"/>
                  <a:cs typeface="+mn-cs"/>
                </a:rPr>
                <a:t>renovation</a:t>
              </a:r>
              <a:r>
                <a:rPr kumimoji="0" lang="fi-FI" sz="1000" b="0" i="0" u="none" strike="noStrike" kern="0" cap="none" spc="0" normalizeH="0" baseline="0" noProof="0" dirty="0">
                  <a:ln>
                    <a:noFill/>
                  </a:ln>
                  <a:solidFill>
                    <a:srgbClr val="FFFFFF"/>
                  </a:solidFill>
                  <a:effectLst/>
                  <a:uLnTx/>
                  <a:uFillTx/>
                  <a:latin typeface="Arial" panose="020B0604020202020204"/>
                  <a:ea typeface="+mn-ea"/>
                  <a:cs typeface="+mn-cs"/>
                </a:rPr>
                <a:t> </a:t>
              </a:r>
              <a:r>
                <a:rPr kumimoji="0" lang="fi-FI" sz="1000" b="0" i="0" u="none" strike="noStrike" kern="0" cap="none" spc="0" normalizeH="0" baseline="0" noProof="0" dirty="0" err="1">
                  <a:ln>
                    <a:noFill/>
                  </a:ln>
                  <a:solidFill>
                    <a:srgbClr val="FFFFFF"/>
                  </a:solidFill>
                  <a:effectLst/>
                  <a:uLnTx/>
                  <a:uFillTx/>
                  <a:latin typeface="Arial" panose="020B0604020202020204"/>
                  <a:ea typeface="+mn-ea"/>
                  <a:cs typeface="+mn-cs"/>
                </a:rPr>
                <a:t>strategies</a:t>
              </a:r>
              <a:r>
                <a:rPr kumimoji="0" lang="fi-FI" sz="1000" b="0" i="0" u="none" strike="noStrike" kern="0" cap="none" spc="0" normalizeH="0" baseline="0" noProof="0" dirty="0">
                  <a:ln>
                    <a:noFill/>
                  </a:ln>
                  <a:solidFill>
                    <a:srgbClr val="FFFFFF"/>
                  </a:solidFill>
                  <a:effectLst/>
                  <a:uLnTx/>
                  <a:uFillTx/>
                  <a:latin typeface="Arial" panose="020B0604020202020204"/>
                  <a:ea typeface="+mn-ea"/>
                  <a:cs typeface="+mn-cs"/>
                </a:rPr>
                <a:t>, NZEB, </a:t>
              </a:r>
              <a:r>
                <a:rPr kumimoji="0" lang="fi-FI" sz="1000" b="0" i="0" u="none" strike="noStrike" kern="0" cap="none" spc="0" normalizeH="0" baseline="0" noProof="0" dirty="0" err="1">
                  <a:ln>
                    <a:noFill/>
                  </a:ln>
                  <a:solidFill>
                    <a:srgbClr val="FFFFFF"/>
                  </a:solidFill>
                  <a:effectLst/>
                  <a:uLnTx/>
                  <a:uFillTx/>
                  <a:latin typeface="Arial" panose="020B0604020202020204"/>
                  <a:ea typeface="+mn-ea"/>
                  <a:cs typeface="+mn-cs"/>
                </a:rPr>
                <a:t>support</a:t>
              </a:r>
              <a:r>
                <a:rPr kumimoji="0" lang="fi-FI" sz="1000" b="0" i="0" u="none" strike="noStrike" kern="0" cap="none" spc="0" normalizeH="0" baseline="0" noProof="0" dirty="0">
                  <a:ln>
                    <a:noFill/>
                  </a:ln>
                  <a:solidFill>
                    <a:srgbClr val="FFFFFF"/>
                  </a:solidFill>
                  <a:effectLst/>
                  <a:uLnTx/>
                  <a:uFillTx/>
                  <a:latin typeface="Arial" panose="020B0604020202020204"/>
                  <a:ea typeface="+mn-ea"/>
                  <a:cs typeface="+mn-cs"/>
                </a:rPr>
                <a:t> </a:t>
              </a:r>
              <a:r>
                <a:rPr kumimoji="0" lang="fi-FI" sz="1000" b="0" i="0" u="none" strike="noStrike" kern="0" cap="none" spc="0" normalizeH="0" baseline="0" noProof="0" dirty="0" err="1">
                  <a:ln>
                    <a:noFill/>
                  </a:ln>
                  <a:solidFill>
                    <a:srgbClr val="FFFFFF"/>
                  </a:solidFill>
                  <a:effectLst/>
                  <a:uLnTx/>
                  <a:uFillTx/>
                  <a:latin typeface="Arial" panose="020B0604020202020204"/>
                  <a:ea typeface="+mn-ea"/>
                  <a:cs typeface="+mn-cs"/>
                </a:rPr>
                <a:t>electro-mobility</a:t>
              </a:r>
              <a:r>
                <a:rPr kumimoji="0" lang="fi-FI" sz="1000" b="0" i="0" u="none" strike="noStrike" kern="0" cap="none" spc="0" normalizeH="0" baseline="0" noProof="0" dirty="0">
                  <a:ln>
                    <a:noFill/>
                  </a:ln>
                  <a:solidFill>
                    <a:srgbClr val="FFFFFF"/>
                  </a:solidFill>
                  <a:effectLst/>
                  <a:uLnTx/>
                  <a:uFillTx/>
                  <a:latin typeface="Arial" panose="020B0604020202020204"/>
                  <a:ea typeface="+mn-ea"/>
                  <a:cs typeface="+mn-cs"/>
                </a:rPr>
                <a:t>, </a:t>
              </a:r>
              <a:r>
                <a:rPr kumimoji="0" lang="fi-FI" sz="1000" b="0" i="0" u="none" strike="noStrike" kern="0" cap="none" spc="0" normalizeH="0" baseline="0" noProof="0" dirty="0" err="1">
                  <a:ln>
                    <a:noFill/>
                  </a:ln>
                  <a:solidFill>
                    <a:srgbClr val="FFFFFF"/>
                  </a:solidFill>
                  <a:effectLst/>
                  <a:uLnTx/>
                  <a:uFillTx/>
                  <a:latin typeface="Arial" panose="020B0604020202020204"/>
                  <a:ea typeface="+mn-ea"/>
                  <a:cs typeface="+mn-cs"/>
                </a:rPr>
                <a:t>promote</a:t>
              </a:r>
              <a:r>
                <a:rPr kumimoji="0" lang="fi-FI" sz="1000" b="0" i="0" u="none" strike="noStrike" kern="0" cap="none" spc="0" normalizeH="0" baseline="0" noProof="0" dirty="0">
                  <a:ln>
                    <a:noFill/>
                  </a:ln>
                  <a:solidFill>
                    <a:srgbClr val="FFFFFF"/>
                  </a:solidFill>
                  <a:effectLst/>
                  <a:uLnTx/>
                  <a:uFillTx/>
                  <a:latin typeface="Arial" panose="020B0604020202020204"/>
                  <a:ea typeface="+mn-ea"/>
                  <a:cs typeface="+mn-cs"/>
                </a:rPr>
                <a:t> </a:t>
              </a:r>
              <a:r>
                <a:rPr kumimoji="0" lang="fi-FI" sz="1000" b="0" i="0" u="none" strike="noStrike" kern="0" cap="none" spc="0" normalizeH="0" baseline="0" noProof="0" dirty="0" err="1">
                  <a:ln>
                    <a:noFill/>
                  </a:ln>
                  <a:solidFill>
                    <a:srgbClr val="FFFFFF"/>
                  </a:solidFill>
                  <a:effectLst/>
                  <a:uLnTx/>
                  <a:uFillTx/>
                  <a:latin typeface="Arial" panose="020B0604020202020204"/>
                  <a:ea typeface="+mn-ea"/>
                  <a:cs typeface="+mn-cs"/>
                </a:rPr>
                <a:t>smart</a:t>
              </a:r>
              <a:r>
                <a:rPr kumimoji="0" lang="fi-FI" sz="1000" b="0" i="0" u="none" strike="noStrike" kern="0" cap="none" spc="0" normalizeH="0" baseline="0" noProof="0" dirty="0">
                  <a:ln>
                    <a:noFill/>
                  </a:ln>
                  <a:solidFill>
                    <a:srgbClr val="FFFFFF"/>
                  </a:solidFill>
                  <a:effectLst/>
                  <a:uLnTx/>
                  <a:uFillTx/>
                  <a:latin typeface="Arial" panose="020B0604020202020204"/>
                  <a:ea typeface="+mn-ea"/>
                  <a:cs typeface="+mn-cs"/>
                </a:rPr>
                <a:t> </a:t>
              </a:r>
              <a:r>
                <a:rPr kumimoji="0" lang="fi-FI" sz="1000" b="0" i="0" u="none" strike="noStrike" kern="0" cap="none" spc="0" normalizeH="0" baseline="0" noProof="0" dirty="0" err="1">
                  <a:ln>
                    <a:noFill/>
                  </a:ln>
                  <a:solidFill>
                    <a:srgbClr val="FFFFFF"/>
                  </a:solidFill>
                  <a:effectLst/>
                  <a:uLnTx/>
                  <a:uFillTx/>
                  <a:latin typeface="Arial" panose="020B0604020202020204"/>
                  <a:ea typeface="+mn-ea"/>
                  <a:cs typeface="+mn-cs"/>
                </a:rPr>
                <a:t>technologies</a:t>
              </a:r>
              <a:endParaRPr kumimoji="0" lang="fi-FI" sz="1000" b="0" i="0" u="none" strike="noStrike" kern="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342854" eaLnBrk="1" fontAlgn="auto" latinLnBrk="0" hangingPunct="1">
                <a:lnSpc>
                  <a:spcPct val="100000"/>
                </a:lnSpc>
                <a:spcBef>
                  <a:spcPts val="0"/>
                </a:spcBef>
                <a:spcAft>
                  <a:spcPts val="0"/>
                </a:spcAft>
                <a:buClrTx/>
                <a:buSzTx/>
                <a:buFontTx/>
                <a:buNone/>
                <a:tabLst/>
                <a:defRPr/>
              </a:pPr>
              <a:endParaRPr kumimoji="0" lang="fi-FI" sz="135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5" name="Oval 34"/>
            <p:cNvSpPr/>
            <p:nvPr/>
          </p:nvSpPr>
          <p:spPr>
            <a:xfrm>
              <a:off x="6933582" y="3189263"/>
              <a:ext cx="2179911" cy="1331192"/>
            </a:xfrm>
            <a:prstGeom prst="ellipse">
              <a:avLst/>
            </a:prstGeom>
            <a:solidFill>
              <a:srgbClr val="83929D"/>
            </a:solidFill>
            <a:ln w="9525" cap="flat" cmpd="sng" algn="ctr">
              <a:noFill/>
              <a:prstDash val="solid"/>
            </a:ln>
            <a:effectLst/>
          </p:spPr>
          <p:txBody>
            <a:bodyPr rtlCol="0" anchor="ctr"/>
            <a:lstStyle/>
            <a:p>
              <a:pPr marL="0" marR="0" lvl="0" indent="0" algn="ctr" defTabSz="342854" eaLnBrk="1" fontAlgn="auto" latinLnBrk="0" hangingPunct="1">
                <a:lnSpc>
                  <a:spcPct val="100000"/>
                </a:lnSpc>
                <a:spcBef>
                  <a:spcPts val="0"/>
                </a:spcBef>
                <a:spcAft>
                  <a:spcPts val="0"/>
                </a:spcAft>
                <a:buClrTx/>
                <a:buSzTx/>
                <a:buFontTx/>
                <a:buNone/>
                <a:tabLst/>
                <a:defRPr/>
              </a:pPr>
              <a:r>
                <a:rPr kumimoji="0" lang="fi-FI" sz="1350" b="0" i="0" u="none" strike="noStrike" kern="0" cap="none" spc="0" normalizeH="0" baseline="0" noProof="0" dirty="0">
                  <a:ln>
                    <a:noFill/>
                  </a:ln>
                  <a:solidFill>
                    <a:srgbClr val="FFFFFF"/>
                  </a:solidFill>
                  <a:effectLst/>
                  <a:uLnTx/>
                  <a:uFillTx/>
                  <a:latin typeface="Arial" panose="020B0604020202020204"/>
                  <a:ea typeface="+mn-ea"/>
                  <a:cs typeface="+mn-cs"/>
                </a:rPr>
                <a:t>EED</a:t>
              </a:r>
            </a:p>
            <a:p>
              <a:pPr marL="0" marR="0" lvl="0" indent="0" algn="ctr" defTabSz="34285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EU level energy efficiency target for 2030 of at least 32.5%, stronger rules on metering and billing of thermal energy</a:t>
              </a:r>
              <a:endParaRPr kumimoji="0" lang="fi-FI" sz="1000" b="0" i="0" u="none" strike="noStrike" kern="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342854" eaLnBrk="1" fontAlgn="auto" latinLnBrk="0" hangingPunct="1">
                <a:lnSpc>
                  <a:spcPct val="100000"/>
                </a:lnSpc>
                <a:spcBef>
                  <a:spcPts val="0"/>
                </a:spcBef>
                <a:spcAft>
                  <a:spcPts val="0"/>
                </a:spcAft>
                <a:buClrTx/>
                <a:buSzTx/>
                <a:buFontTx/>
                <a:buNone/>
                <a:tabLst/>
                <a:defRPr/>
              </a:pPr>
              <a:endParaRPr kumimoji="0" lang="fi-FI" sz="135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6" name="Oval 35"/>
            <p:cNvSpPr/>
            <p:nvPr/>
          </p:nvSpPr>
          <p:spPr>
            <a:xfrm>
              <a:off x="3770559" y="2181423"/>
              <a:ext cx="1655988" cy="1144745"/>
            </a:xfrm>
            <a:prstGeom prst="ellipse">
              <a:avLst/>
            </a:prstGeom>
            <a:solidFill>
              <a:srgbClr val="83929D"/>
            </a:solidFill>
            <a:ln w="9525" cap="flat" cmpd="sng" algn="ctr">
              <a:noFill/>
              <a:prstDash val="solid"/>
            </a:ln>
            <a:effectLst/>
          </p:spPr>
          <p:txBody>
            <a:bodyPr rtlCol="0" anchor="ctr"/>
            <a:lstStyle/>
            <a:p>
              <a:pPr marL="0" marR="0" lvl="0" indent="0" algn="ctr" defTabSz="342854" eaLnBrk="1" fontAlgn="auto" latinLnBrk="0" hangingPunct="1">
                <a:lnSpc>
                  <a:spcPct val="100000"/>
                </a:lnSpc>
                <a:spcBef>
                  <a:spcPts val="0"/>
                </a:spcBef>
                <a:spcAft>
                  <a:spcPts val="0"/>
                </a:spcAft>
                <a:buClrTx/>
                <a:buSzTx/>
                <a:buFontTx/>
                <a:buNone/>
                <a:tabLst/>
                <a:defRPr/>
              </a:pPr>
              <a:r>
                <a:rPr kumimoji="0" lang="fi-FI" sz="1350" b="0" i="0" u="none" strike="noStrike" kern="0" cap="none" spc="0" normalizeH="0" baseline="0" noProof="0" dirty="0">
                  <a:ln>
                    <a:noFill/>
                  </a:ln>
                  <a:solidFill>
                    <a:srgbClr val="FFFFFF"/>
                  </a:solidFill>
                  <a:effectLst/>
                  <a:uLnTx/>
                  <a:uFillTx/>
                  <a:latin typeface="Arial" panose="020B0604020202020204"/>
                  <a:ea typeface="+mn-ea"/>
                  <a:cs typeface="+mn-cs"/>
                </a:rPr>
                <a:t>ESD/ESR</a:t>
              </a:r>
            </a:p>
            <a:p>
              <a:pPr marL="0" marR="0" lvl="0" indent="0" algn="ctr" defTabSz="342854"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FFFFFF"/>
                  </a:solidFill>
                  <a:effectLst/>
                  <a:uLnTx/>
                  <a:uFillTx/>
                  <a:latin typeface="Arial" panose="020B0604020202020204"/>
                  <a:ea typeface="+mn-ea"/>
                  <a:cs typeface="+mn-cs"/>
                </a:rPr>
                <a:t>National </a:t>
              </a:r>
              <a:r>
                <a:rPr kumimoji="0" lang="fi-FI" sz="1000" b="0" i="0" u="none" strike="noStrike" kern="0" cap="none" spc="0" normalizeH="0" baseline="0" noProof="0" dirty="0" err="1">
                  <a:ln>
                    <a:noFill/>
                  </a:ln>
                  <a:solidFill>
                    <a:srgbClr val="FFFFFF"/>
                  </a:solidFill>
                  <a:effectLst/>
                  <a:uLnTx/>
                  <a:uFillTx/>
                  <a:latin typeface="Arial" panose="020B0604020202020204"/>
                  <a:ea typeface="+mn-ea"/>
                  <a:cs typeface="+mn-cs"/>
                </a:rPr>
                <a:t>targets</a:t>
              </a:r>
              <a:r>
                <a:rPr kumimoji="0" lang="fi-FI" sz="1000" b="0" i="0" u="none" strike="noStrike" kern="0" cap="none" spc="0" normalizeH="0" baseline="0" noProof="0" dirty="0">
                  <a:ln>
                    <a:noFill/>
                  </a:ln>
                  <a:solidFill>
                    <a:srgbClr val="FFFFFF"/>
                  </a:solidFill>
                  <a:effectLst/>
                  <a:uLnTx/>
                  <a:uFillTx/>
                  <a:latin typeface="Arial" panose="020B0604020202020204"/>
                  <a:ea typeface="+mn-ea"/>
                  <a:cs typeface="+mn-cs"/>
                </a:rPr>
                <a:t> </a:t>
              </a:r>
              <a:r>
                <a:rPr kumimoji="0" lang="fi-FI" sz="1000" b="0" i="0" u="none" strike="noStrike" kern="0" cap="none" spc="0" normalizeH="0" baseline="0" noProof="0" dirty="0" err="1">
                  <a:ln>
                    <a:noFill/>
                  </a:ln>
                  <a:solidFill>
                    <a:srgbClr val="FFFFFF"/>
                  </a:solidFill>
                  <a:effectLst/>
                  <a:uLnTx/>
                  <a:uFillTx/>
                  <a:latin typeface="Arial" panose="020B0604020202020204"/>
                  <a:ea typeface="+mn-ea"/>
                  <a:cs typeface="+mn-cs"/>
                </a:rPr>
                <a:t>covering</a:t>
              </a:r>
              <a:r>
                <a:rPr kumimoji="0" lang="fi-FI" sz="1000" b="0" i="0" u="none" strike="noStrike" kern="0" cap="none" spc="0" normalizeH="0" baseline="0" noProof="0" dirty="0">
                  <a:ln>
                    <a:noFill/>
                  </a:ln>
                  <a:solidFill>
                    <a:srgbClr val="FFFFFF"/>
                  </a:solidFill>
                  <a:effectLst/>
                  <a:uLnTx/>
                  <a:uFillTx/>
                  <a:latin typeface="Arial" panose="020B0604020202020204"/>
                  <a:ea typeface="+mn-ea"/>
                  <a:cs typeface="+mn-cs"/>
                </a:rPr>
                <a:t> </a:t>
              </a:r>
              <a:r>
                <a:rPr kumimoji="0" lang="fi-FI" sz="1000" b="0" i="0" u="none" strike="noStrike" kern="0" cap="none" spc="0" normalizeH="0" baseline="0" noProof="0" dirty="0" err="1">
                  <a:ln>
                    <a:noFill/>
                  </a:ln>
                  <a:solidFill>
                    <a:srgbClr val="FFFFFF"/>
                  </a:solidFill>
                  <a:effectLst/>
                  <a:uLnTx/>
                  <a:uFillTx/>
                  <a:latin typeface="Arial" panose="020B0604020202020204"/>
                  <a:ea typeface="+mn-ea"/>
                  <a:cs typeface="+mn-cs"/>
                </a:rPr>
                <a:t>sectors</a:t>
              </a:r>
              <a:r>
                <a:rPr kumimoji="0" lang="fi-FI" sz="1000" b="0" i="0" u="none" strike="noStrike" kern="0" cap="none" spc="0" normalizeH="0" baseline="0" noProof="0" dirty="0">
                  <a:ln>
                    <a:noFill/>
                  </a:ln>
                  <a:solidFill>
                    <a:srgbClr val="FFFFFF"/>
                  </a:solidFill>
                  <a:effectLst/>
                  <a:uLnTx/>
                  <a:uFillTx/>
                  <a:latin typeface="Arial" panose="020B0604020202020204"/>
                  <a:ea typeface="+mn-ea"/>
                  <a:cs typeface="+mn-cs"/>
                </a:rPr>
                <a:t> outside EU ETS (</a:t>
              </a:r>
              <a:r>
                <a:rPr kumimoji="0" lang="fi-FI" sz="1000" b="0" i="0" u="none" strike="noStrike" kern="0" cap="none" spc="0" normalizeH="0" baseline="0" noProof="0" dirty="0" err="1">
                  <a:ln>
                    <a:noFill/>
                  </a:ln>
                  <a:solidFill>
                    <a:srgbClr val="FFFFFF"/>
                  </a:solidFill>
                  <a:effectLst/>
                  <a:uLnTx/>
                  <a:uFillTx/>
                  <a:latin typeface="Arial" panose="020B0604020202020204"/>
                  <a:ea typeface="+mn-ea"/>
                  <a:cs typeface="+mn-cs"/>
                </a:rPr>
                <a:t>e.g</a:t>
              </a:r>
              <a:r>
                <a:rPr kumimoji="0" lang="fi-FI" sz="1000" b="0" i="0" u="none" strike="noStrike" kern="0" cap="none" spc="0" normalizeH="0" baseline="0" noProof="0" dirty="0">
                  <a:ln>
                    <a:noFill/>
                  </a:ln>
                  <a:solidFill>
                    <a:srgbClr val="FFFFFF"/>
                  </a:solidFill>
                  <a:effectLst/>
                  <a:uLnTx/>
                  <a:uFillTx/>
                  <a:latin typeface="Arial" panose="020B0604020202020204"/>
                  <a:ea typeface="+mn-ea"/>
                  <a:cs typeface="+mn-cs"/>
                </a:rPr>
                <a:t>. </a:t>
              </a:r>
              <a:r>
                <a:rPr kumimoji="0" lang="fi-FI" sz="1000" b="0" i="0" u="none" strike="noStrike" kern="0" cap="none" spc="0" normalizeH="0" baseline="0" noProof="0" dirty="0" err="1">
                  <a:ln>
                    <a:noFill/>
                  </a:ln>
                  <a:solidFill>
                    <a:srgbClr val="FFFFFF"/>
                  </a:solidFill>
                  <a:effectLst/>
                  <a:uLnTx/>
                  <a:uFillTx/>
                  <a:latin typeface="Arial" panose="020B0604020202020204"/>
                  <a:ea typeface="+mn-ea"/>
                  <a:cs typeface="+mn-cs"/>
                </a:rPr>
                <a:t>buildings</a:t>
              </a:r>
              <a:r>
                <a:rPr kumimoji="0" lang="fi-FI" sz="1000" b="0" i="0" u="none" strike="noStrike" kern="0" cap="none" spc="0" normalizeH="0" baseline="0" noProof="0" dirty="0">
                  <a:ln>
                    <a:noFill/>
                  </a:ln>
                  <a:solidFill>
                    <a:srgbClr val="FFFFFF"/>
                  </a:solidFill>
                  <a:effectLst/>
                  <a:uLnTx/>
                  <a:uFillTx/>
                  <a:latin typeface="Arial" panose="020B0604020202020204"/>
                  <a:ea typeface="+mn-ea"/>
                  <a:cs typeface="+mn-cs"/>
                </a:rPr>
                <a:t>)</a:t>
              </a:r>
              <a:r>
                <a:rPr kumimoji="0" lang="fi-FI" sz="1200" b="0" i="0" u="none" strike="noStrike" kern="0" cap="none" spc="0" normalizeH="0" baseline="0" noProof="0" dirty="0">
                  <a:ln>
                    <a:noFill/>
                  </a:ln>
                  <a:solidFill>
                    <a:srgbClr val="FFFFFF"/>
                  </a:solidFill>
                  <a:effectLst/>
                  <a:uLnTx/>
                  <a:uFillTx/>
                  <a:latin typeface="Arial" panose="020B0604020202020204"/>
                  <a:ea typeface="+mn-ea"/>
                  <a:cs typeface="+mn-cs"/>
                </a:rPr>
                <a:t> </a:t>
              </a:r>
            </a:p>
            <a:p>
              <a:pPr marL="0" marR="0" lvl="0" indent="0" algn="ctr" defTabSz="342854" eaLnBrk="1" fontAlgn="auto" latinLnBrk="0" hangingPunct="1">
                <a:lnSpc>
                  <a:spcPct val="100000"/>
                </a:lnSpc>
                <a:spcBef>
                  <a:spcPts val="0"/>
                </a:spcBef>
                <a:spcAft>
                  <a:spcPts val="0"/>
                </a:spcAft>
                <a:buClrTx/>
                <a:buSzTx/>
                <a:buFontTx/>
                <a:buNone/>
                <a:tabLst/>
                <a:defRPr/>
              </a:pPr>
              <a:endParaRPr kumimoji="0" lang="fi-FI" sz="135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7" name="Oval 36"/>
            <p:cNvSpPr/>
            <p:nvPr/>
          </p:nvSpPr>
          <p:spPr>
            <a:xfrm>
              <a:off x="5713633" y="4311373"/>
              <a:ext cx="2110686" cy="1228273"/>
            </a:xfrm>
            <a:prstGeom prst="ellipse">
              <a:avLst/>
            </a:prstGeom>
            <a:solidFill>
              <a:srgbClr val="83929D"/>
            </a:solidFill>
            <a:ln w="9525" cap="flat" cmpd="sng" algn="ctr">
              <a:noFill/>
              <a:prstDash val="solid"/>
            </a:ln>
            <a:effectLst/>
          </p:spPr>
          <p:txBody>
            <a:bodyPr rtlCol="0" anchor="ctr"/>
            <a:lstStyle/>
            <a:p>
              <a:pPr marL="0" marR="0" lvl="0" indent="0" algn="ctr" defTabSz="342854" eaLnBrk="1" fontAlgn="auto" latinLnBrk="0" hangingPunct="1">
                <a:lnSpc>
                  <a:spcPct val="100000"/>
                </a:lnSpc>
                <a:spcBef>
                  <a:spcPts val="0"/>
                </a:spcBef>
                <a:spcAft>
                  <a:spcPts val="0"/>
                </a:spcAft>
                <a:buClrTx/>
                <a:buSzTx/>
                <a:buFontTx/>
                <a:buNone/>
                <a:tabLst/>
                <a:defRPr/>
              </a:pPr>
              <a:r>
                <a:rPr kumimoji="0" lang="fi-FI" sz="1350" b="0" i="0" u="none" strike="noStrike" kern="0" cap="none" spc="0" normalizeH="0" baseline="0" noProof="0" dirty="0">
                  <a:ln>
                    <a:noFill/>
                  </a:ln>
                  <a:solidFill>
                    <a:srgbClr val="FFFFFF"/>
                  </a:solidFill>
                  <a:effectLst/>
                  <a:uLnTx/>
                  <a:uFillTx/>
                  <a:latin typeface="Arial" panose="020B0604020202020204"/>
                  <a:ea typeface="+mn-ea"/>
                  <a:cs typeface="+mn-cs"/>
                </a:rPr>
                <a:t>RED</a:t>
              </a:r>
            </a:p>
            <a:p>
              <a:pPr marL="0" marR="0" lvl="0" indent="0" algn="ctr" defTabSz="342854"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FFFFFF"/>
                  </a:solidFill>
                  <a:effectLst/>
                  <a:uLnTx/>
                  <a:uFillTx/>
                  <a:latin typeface="Arial" panose="020B0604020202020204"/>
                  <a:ea typeface="+mn-ea"/>
                  <a:cs typeface="+mn-cs"/>
                </a:rPr>
                <a:t>At </a:t>
              </a:r>
              <a:r>
                <a:rPr kumimoji="0" lang="fi-FI" sz="1000" b="0" i="0" u="none" strike="noStrike" kern="0" cap="none" spc="0" normalizeH="0" baseline="0" noProof="0" dirty="0" err="1">
                  <a:ln>
                    <a:noFill/>
                  </a:ln>
                  <a:solidFill>
                    <a:srgbClr val="FFFFFF"/>
                  </a:solidFill>
                  <a:effectLst/>
                  <a:uLnTx/>
                  <a:uFillTx/>
                  <a:latin typeface="Arial" panose="020B0604020202020204"/>
                  <a:ea typeface="+mn-ea"/>
                  <a:cs typeface="+mn-cs"/>
                </a:rPr>
                <a:t>least</a:t>
              </a:r>
              <a:r>
                <a:rPr kumimoji="0" lang="fi-FI" sz="1000" b="0" i="0" u="none" strike="noStrike" kern="0" cap="none" spc="0" normalizeH="0" baseline="0" noProof="0" dirty="0">
                  <a:ln>
                    <a:noFill/>
                  </a:ln>
                  <a:solidFill>
                    <a:srgbClr val="FFFFFF"/>
                  </a:solidFill>
                  <a:effectLst/>
                  <a:uLnTx/>
                  <a:uFillTx/>
                  <a:latin typeface="Arial" panose="020B0604020202020204"/>
                  <a:ea typeface="+mn-ea"/>
                  <a:cs typeface="+mn-cs"/>
                </a:rPr>
                <a:t> 32 % EU-</a:t>
              </a:r>
              <a:r>
                <a:rPr kumimoji="0" lang="fi-FI" sz="1000" b="0" i="0" u="none" strike="noStrike" kern="0" cap="none" spc="0" normalizeH="0" baseline="0" noProof="0" dirty="0" err="1">
                  <a:ln>
                    <a:noFill/>
                  </a:ln>
                  <a:solidFill>
                    <a:srgbClr val="FFFFFF"/>
                  </a:solidFill>
                  <a:effectLst/>
                  <a:uLnTx/>
                  <a:uFillTx/>
                  <a:latin typeface="Arial" panose="020B0604020202020204"/>
                  <a:ea typeface="+mn-ea"/>
                  <a:cs typeface="+mn-cs"/>
                </a:rPr>
                <a:t>level</a:t>
              </a:r>
              <a:r>
                <a:rPr kumimoji="0" lang="fi-FI" sz="1000" b="0" i="0" u="none" strike="noStrike" kern="0" cap="none" spc="0" normalizeH="0" baseline="0" noProof="0" dirty="0">
                  <a:ln>
                    <a:noFill/>
                  </a:ln>
                  <a:solidFill>
                    <a:srgbClr val="FFFFFF"/>
                  </a:solidFill>
                  <a:effectLst/>
                  <a:uLnTx/>
                  <a:uFillTx/>
                  <a:latin typeface="Arial" panose="020B0604020202020204"/>
                  <a:ea typeface="+mn-ea"/>
                  <a:cs typeface="+mn-cs"/>
                </a:rPr>
                <a:t> RE </a:t>
              </a:r>
              <a:r>
                <a:rPr kumimoji="0" lang="fi-FI" sz="1000" b="0" i="0" u="none" strike="noStrike" kern="0" cap="none" spc="0" normalizeH="0" baseline="0" noProof="0" dirty="0" err="1">
                  <a:ln>
                    <a:noFill/>
                  </a:ln>
                  <a:solidFill>
                    <a:srgbClr val="FFFFFF"/>
                  </a:solidFill>
                  <a:effectLst/>
                  <a:uLnTx/>
                  <a:uFillTx/>
                  <a:latin typeface="Arial" panose="020B0604020202020204"/>
                  <a:ea typeface="+mn-ea"/>
                  <a:cs typeface="+mn-cs"/>
                </a:rPr>
                <a:t>target</a:t>
              </a:r>
              <a:r>
                <a:rPr kumimoji="0" lang="fi-FI" sz="1000" b="0" i="0" u="none" strike="noStrike" kern="0" cap="none" spc="0" normalizeH="0" baseline="0" noProof="0" dirty="0">
                  <a:ln>
                    <a:noFill/>
                  </a:ln>
                  <a:solidFill>
                    <a:srgbClr val="FFFFFF"/>
                  </a:solidFill>
                  <a:effectLst/>
                  <a:uLnTx/>
                  <a:uFillTx/>
                  <a:latin typeface="Arial" panose="020B0604020202020204"/>
                  <a:ea typeface="+mn-ea"/>
                  <a:cs typeface="+mn-cs"/>
                </a:rPr>
                <a:t>, RE in </a:t>
              </a:r>
              <a:r>
                <a:rPr kumimoji="0" lang="fi-FI" sz="1000" b="0" i="0" u="none" strike="noStrike" kern="0" cap="none" spc="0" normalizeH="0" baseline="0" noProof="0" dirty="0" err="1">
                  <a:ln>
                    <a:noFill/>
                  </a:ln>
                  <a:solidFill>
                    <a:srgbClr val="FFFFFF"/>
                  </a:solidFill>
                  <a:effectLst/>
                  <a:uLnTx/>
                  <a:uFillTx/>
                  <a:latin typeface="Arial" panose="020B0604020202020204"/>
                  <a:ea typeface="+mn-ea"/>
                  <a:cs typeface="+mn-cs"/>
                </a:rPr>
                <a:t>heating</a:t>
              </a:r>
              <a:r>
                <a:rPr kumimoji="0" lang="fi-FI" sz="1000" b="0" i="0" u="none" strike="noStrike" kern="0" cap="none" spc="0" normalizeH="0" baseline="0" noProof="0" dirty="0">
                  <a:ln>
                    <a:noFill/>
                  </a:ln>
                  <a:solidFill>
                    <a:srgbClr val="FFFFFF"/>
                  </a:solidFill>
                  <a:effectLst/>
                  <a:uLnTx/>
                  <a:uFillTx/>
                  <a:latin typeface="Arial" panose="020B0604020202020204"/>
                  <a:ea typeface="+mn-ea"/>
                  <a:cs typeface="+mn-cs"/>
                </a:rPr>
                <a:t> and </a:t>
              </a:r>
              <a:r>
                <a:rPr kumimoji="0" lang="fi-FI" sz="1000" b="0" i="0" u="none" strike="noStrike" kern="0" cap="none" spc="0" normalizeH="0" baseline="0" noProof="0" dirty="0" err="1">
                  <a:ln>
                    <a:noFill/>
                  </a:ln>
                  <a:solidFill>
                    <a:srgbClr val="FFFFFF"/>
                  </a:solidFill>
                  <a:effectLst/>
                  <a:uLnTx/>
                  <a:uFillTx/>
                  <a:latin typeface="Arial" panose="020B0604020202020204"/>
                  <a:ea typeface="+mn-ea"/>
                  <a:cs typeface="+mn-cs"/>
                </a:rPr>
                <a:t>cooling,RE</a:t>
              </a:r>
              <a:r>
                <a:rPr kumimoji="0" lang="fi-FI" sz="1000" b="0" i="0" u="none" strike="noStrike" kern="0" cap="none" spc="0" normalizeH="0" baseline="0" noProof="0" dirty="0">
                  <a:ln>
                    <a:noFill/>
                  </a:ln>
                  <a:solidFill>
                    <a:srgbClr val="FFFFFF"/>
                  </a:solidFill>
                  <a:effectLst/>
                  <a:uLnTx/>
                  <a:uFillTx/>
                  <a:latin typeface="Arial" panose="020B0604020202020204"/>
                  <a:ea typeface="+mn-ea"/>
                  <a:cs typeface="+mn-cs"/>
                </a:rPr>
                <a:t> </a:t>
              </a:r>
              <a:r>
                <a:rPr kumimoji="0" lang="fi-FI" sz="1000" b="0" i="0" u="none" strike="noStrike" kern="0" cap="none" spc="0" normalizeH="0" baseline="0" noProof="0" dirty="0" err="1">
                  <a:ln>
                    <a:noFill/>
                  </a:ln>
                  <a:solidFill>
                    <a:srgbClr val="FFFFFF"/>
                  </a:solidFill>
                  <a:effectLst/>
                  <a:uLnTx/>
                  <a:uFillTx/>
                  <a:latin typeface="Arial" panose="020B0604020202020204"/>
                  <a:ea typeface="+mn-ea"/>
                  <a:cs typeface="+mn-cs"/>
                </a:rPr>
                <a:t>communities</a:t>
              </a:r>
              <a:r>
                <a:rPr kumimoji="0" lang="fi-FI" sz="1000" b="0" i="0" u="none" strike="noStrike" kern="0" cap="none" spc="0" normalizeH="0" baseline="0" noProof="0" dirty="0">
                  <a:ln>
                    <a:noFill/>
                  </a:ln>
                  <a:solidFill>
                    <a:srgbClr val="FFFFFF"/>
                  </a:solidFill>
                  <a:effectLst/>
                  <a:uLnTx/>
                  <a:uFillTx/>
                  <a:latin typeface="Arial" panose="020B0604020202020204"/>
                  <a:ea typeface="+mn-ea"/>
                  <a:cs typeface="+mn-cs"/>
                </a:rPr>
                <a:t>,  </a:t>
              </a: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RE self-consumers</a:t>
              </a:r>
              <a:endParaRPr kumimoji="0" lang="fi-FI" sz="1000" b="0" i="0" u="none" strike="noStrike" kern="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342854" eaLnBrk="1" fontAlgn="auto" latinLnBrk="0" hangingPunct="1">
                <a:lnSpc>
                  <a:spcPct val="100000"/>
                </a:lnSpc>
                <a:spcBef>
                  <a:spcPts val="0"/>
                </a:spcBef>
                <a:spcAft>
                  <a:spcPts val="0"/>
                </a:spcAft>
                <a:buClrTx/>
                <a:buSzTx/>
                <a:buFontTx/>
                <a:buNone/>
                <a:tabLst/>
                <a:defRPr/>
              </a:pPr>
              <a:endParaRPr kumimoji="0" lang="fi-FI" sz="135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8" name="Oval 37"/>
            <p:cNvSpPr/>
            <p:nvPr/>
          </p:nvSpPr>
          <p:spPr>
            <a:xfrm>
              <a:off x="2550610" y="2892686"/>
              <a:ext cx="1458851" cy="1144745"/>
            </a:xfrm>
            <a:prstGeom prst="ellipse">
              <a:avLst/>
            </a:prstGeom>
            <a:solidFill>
              <a:srgbClr val="83929D"/>
            </a:solidFill>
            <a:ln w="9525" cap="flat" cmpd="sng" algn="ctr">
              <a:noFill/>
              <a:prstDash val="solid"/>
            </a:ln>
            <a:effectLst/>
          </p:spPr>
          <p:txBody>
            <a:bodyPr rtlCol="0" anchor="ctr"/>
            <a:lstStyle/>
            <a:p>
              <a:pPr marL="0" marR="0" lvl="0" indent="0" algn="ctr" defTabSz="342854" eaLnBrk="1" fontAlgn="auto" latinLnBrk="0" hangingPunct="1">
                <a:lnSpc>
                  <a:spcPct val="100000"/>
                </a:lnSpc>
                <a:spcBef>
                  <a:spcPts val="0"/>
                </a:spcBef>
                <a:spcAft>
                  <a:spcPts val="0"/>
                </a:spcAft>
                <a:buClrTx/>
                <a:buSzTx/>
                <a:buFontTx/>
                <a:buNone/>
                <a:tabLst/>
                <a:defRPr/>
              </a:pPr>
              <a:r>
                <a:rPr kumimoji="0" lang="fi-FI" sz="1350" b="0" i="0" u="none" strike="noStrike" kern="0" cap="none" spc="0" normalizeH="0" baseline="0" noProof="0" dirty="0">
                  <a:ln>
                    <a:noFill/>
                  </a:ln>
                  <a:solidFill>
                    <a:srgbClr val="FFFFFF"/>
                  </a:solidFill>
                  <a:effectLst/>
                  <a:uLnTx/>
                  <a:uFillTx/>
                  <a:latin typeface="Arial" panose="020B0604020202020204"/>
                  <a:ea typeface="+mn-ea"/>
                  <a:cs typeface="+mn-cs"/>
                </a:rPr>
                <a:t>EU ETS</a:t>
              </a:r>
            </a:p>
            <a:p>
              <a:pPr marL="0" marR="0" lvl="0" indent="0" algn="ctr" defTabSz="342854" eaLnBrk="1" fontAlgn="auto" latinLnBrk="0" hangingPunct="1">
                <a:lnSpc>
                  <a:spcPct val="100000"/>
                </a:lnSpc>
                <a:spcBef>
                  <a:spcPts val="0"/>
                </a:spcBef>
                <a:spcAft>
                  <a:spcPts val="0"/>
                </a:spcAft>
                <a:buClrTx/>
                <a:buSzTx/>
                <a:buFontTx/>
                <a:buNone/>
                <a:tabLst/>
                <a:defRPr/>
              </a:pPr>
              <a:endParaRPr kumimoji="0" lang="fi-FI" sz="135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9" name="Oval 38"/>
            <p:cNvSpPr/>
            <p:nvPr/>
          </p:nvSpPr>
          <p:spPr>
            <a:xfrm>
              <a:off x="3017946" y="3989148"/>
              <a:ext cx="2695687" cy="1307430"/>
            </a:xfrm>
            <a:prstGeom prst="ellipse">
              <a:avLst/>
            </a:prstGeom>
            <a:solidFill>
              <a:srgbClr val="83929D"/>
            </a:solidFill>
            <a:ln w="9525" cap="flat" cmpd="sng" algn="ctr">
              <a:noFill/>
              <a:prstDash val="solid"/>
            </a:ln>
            <a:effectLst/>
          </p:spPr>
          <p:txBody>
            <a:bodyPr rtlCol="0" anchor="ctr"/>
            <a:lstStyle/>
            <a:p>
              <a:pPr marL="0" marR="0" lvl="0" indent="0" algn="ctr" defTabSz="342854" eaLnBrk="1" fontAlgn="auto" latinLnBrk="0" hangingPunct="1">
                <a:lnSpc>
                  <a:spcPct val="100000"/>
                </a:lnSpc>
                <a:spcBef>
                  <a:spcPts val="0"/>
                </a:spcBef>
                <a:spcAft>
                  <a:spcPts val="0"/>
                </a:spcAft>
                <a:buClrTx/>
                <a:buSzTx/>
                <a:buFontTx/>
                <a:buNone/>
                <a:tabLst/>
                <a:defRPr/>
              </a:pPr>
              <a:r>
                <a:rPr kumimoji="0" lang="fi-FI" sz="1350" b="0" i="0" u="none" strike="noStrike" kern="0" cap="none" spc="0" normalizeH="0" baseline="0" noProof="0" dirty="0">
                  <a:ln>
                    <a:noFill/>
                  </a:ln>
                  <a:solidFill>
                    <a:srgbClr val="FFFFFF"/>
                  </a:solidFill>
                  <a:effectLst/>
                  <a:uLnTx/>
                  <a:uFillTx/>
                  <a:latin typeface="Arial" panose="020B0604020202020204"/>
                  <a:ea typeface="+mn-ea"/>
                  <a:cs typeface="+mn-cs"/>
                </a:rPr>
                <a:t>EMD</a:t>
              </a:r>
            </a:p>
            <a:p>
              <a:pPr marL="0" marR="0" lvl="0" indent="0" algn="ctr" defTabSz="34285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mn-cs"/>
                </a:rPr>
                <a:t>Enable active participation of consumers (as individuals or in community) in all markets (generate electricity - consume, share or sell  it, or provide storage services)</a:t>
              </a:r>
              <a:endParaRPr kumimoji="0" lang="fi-FI" sz="1000" b="0" i="0" u="none" strike="noStrike" kern="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342854" eaLnBrk="1" fontAlgn="auto" latinLnBrk="0" hangingPunct="1">
                <a:lnSpc>
                  <a:spcPct val="100000"/>
                </a:lnSpc>
                <a:spcBef>
                  <a:spcPts val="0"/>
                </a:spcBef>
                <a:spcAft>
                  <a:spcPts val="0"/>
                </a:spcAft>
                <a:buClrTx/>
                <a:buSzTx/>
                <a:buFontTx/>
                <a:buNone/>
                <a:tabLst/>
                <a:defRPr/>
              </a:pPr>
              <a:endParaRPr kumimoji="0" lang="fi-FI" sz="135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0" name="TextBox 39"/>
            <p:cNvSpPr txBox="1"/>
            <p:nvPr/>
          </p:nvSpPr>
          <p:spPr>
            <a:xfrm>
              <a:off x="4684500" y="1624196"/>
              <a:ext cx="2289490" cy="715581"/>
            </a:xfrm>
            <a:prstGeom prst="rect">
              <a:avLst/>
            </a:prstGeom>
            <a:noFill/>
          </p:spPr>
          <p:txBody>
            <a:bodyPr wrap="square" rtlCol="0">
              <a:spAutoFit/>
            </a:bodyPr>
            <a:lstStyle/>
            <a:p>
              <a:pPr defTabSz="342854"/>
              <a:r>
                <a:rPr lang="fi-FI" sz="1350" dirty="0" err="1">
                  <a:solidFill>
                    <a:srgbClr val="F06E00"/>
                  </a:solidFill>
                  <a:latin typeface="Arial" panose="020B0604020202020204"/>
                </a:rPr>
                <a:t>Governance</a:t>
              </a:r>
              <a:r>
                <a:rPr lang="fi-FI" sz="1350" dirty="0">
                  <a:solidFill>
                    <a:srgbClr val="F06E00"/>
                  </a:solidFill>
                  <a:latin typeface="Arial" panose="020B0604020202020204"/>
                </a:rPr>
                <a:t> of </a:t>
              </a:r>
              <a:r>
                <a:rPr lang="fi-FI" sz="1350" dirty="0" err="1">
                  <a:solidFill>
                    <a:srgbClr val="F06E00"/>
                  </a:solidFill>
                  <a:latin typeface="Arial" panose="020B0604020202020204"/>
                </a:rPr>
                <a:t>the</a:t>
              </a:r>
              <a:r>
                <a:rPr lang="fi-FI" sz="1350" dirty="0">
                  <a:solidFill>
                    <a:srgbClr val="F06E00"/>
                  </a:solidFill>
                  <a:latin typeface="Arial" panose="020B0604020202020204"/>
                </a:rPr>
                <a:t> Energy Union and </a:t>
              </a:r>
              <a:r>
                <a:rPr lang="fi-FI" sz="1350" dirty="0" err="1">
                  <a:solidFill>
                    <a:srgbClr val="F06E00"/>
                  </a:solidFill>
                  <a:latin typeface="Arial" panose="020B0604020202020204"/>
                </a:rPr>
                <a:t>Climate</a:t>
              </a:r>
              <a:r>
                <a:rPr lang="fi-FI" sz="1350" dirty="0">
                  <a:solidFill>
                    <a:srgbClr val="F06E00"/>
                  </a:solidFill>
                  <a:latin typeface="Arial" panose="020B0604020202020204"/>
                </a:rPr>
                <a:t> Action </a:t>
              </a:r>
            </a:p>
            <a:p>
              <a:pPr marL="628604" lvl="1" indent="-285750" defTabSz="342854">
                <a:buFont typeface="Arial" panose="020B0604020202020204" pitchFamily="34" charset="0"/>
                <a:buChar char="•"/>
              </a:pPr>
              <a:r>
                <a:rPr lang="fi-FI" sz="1350" dirty="0" err="1">
                  <a:solidFill>
                    <a:srgbClr val="F06E00"/>
                  </a:solidFill>
                  <a:latin typeface="Arial" panose="020B0604020202020204"/>
                </a:rPr>
                <a:t>NECPs</a:t>
              </a:r>
              <a:endParaRPr lang="fi-FI" sz="1350" dirty="0">
                <a:solidFill>
                  <a:srgbClr val="F06E00"/>
                </a:solidFill>
                <a:latin typeface="Arial" panose="020B0604020202020204"/>
              </a:endParaRPr>
            </a:p>
          </p:txBody>
        </p:sp>
        <p:sp>
          <p:nvSpPr>
            <p:cNvPr id="41" name="TextBox 40"/>
            <p:cNvSpPr txBox="1"/>
            <p:nvPr/>
          </p:nvSpPr>
          <p:spPr>
            <a:xfrm>
              <a:off x="4875260" y="1155018"/>
              <a:ext cx="1944763" cy="507831"/>
            </a:xfrm>
            <a:prstGeom prst="rect">
              <a:avLst/>
            </a:prstGeom>
            <a:noFill/>
          </p:spPr>
          <p:txBody>
            <a:bodyPr wrap="none" rtlCol="0">
              <a:spAutoFit/>
            </a:bodyPr>
            <a:lstStyle/>
            <a:p>
              <a:pPr defTabSz="342854"/>
              <a:r>
                <a:rPr lang="fi-FI" sz="1350" b="1" dirty="0">
                  <a:solidFill>
                    <a:srgbClr val="F06E00"/>
                  </a:solidFill>
                  <a:latin typeface="Arial" panose="020B0604020202020204"/>
                </a:rPr>
                <a:t>European Green </a:t>
              </a:r>
              <a:r>
                <a:rPr lang="fi-FI" sz="1350" b="1" dirty="0" err="1">
                  <a:solidFill>
                    <a:srgbClr val="F06E00"/>
                  </a:solidFill>
                  <a:latin typeface="Arial" panose="020B0604020202020204"/>
                </a:rPr>
                <a:t>Deal</a:t>
              </a:r>
              <a:endParaRPr lang="fi-FI" sz="1350" b="1" dirty="0">
                <a:solidFill>
                  <a:srgbClr val="F06E00"/>
                </a:solidFill>
                <a:latin typeface="Arial" panose="020B0604020202020204"/>
              </a:endParaRPr>
            </a:p>
            <a:p>
              <a:pPr defTabSz="342854"/>
              <a:endParaRPr lang="fi-FI" sz="1350" b="1" dirty="0">
                <a:solidFill>
                  <a:srgbClr val="F06E00"/>
                </a:solidFill>
                <a:latin typeface="Arial" panose="020B0604020202020204"/>
              </a:endParaRPr>
            </a:p>
          </p:txBody>
        </p:sp>
        <p:sp>
          <p:nvSpPr>
            <p:cNvPr id="42" name="TextBox 41"/>
            <p:cNvSpPr txBox="1"/>
            <p:nvPr/>
          </p:nvSpPr>
          <p:spPr>
            <a:xfrm>
              <a:off x="8232828" y="1860483"/>
              <a:ext cx="1002197" cy="461665"/>
            </a:xfrm>
            <a:prstGeom prst="rect">
              <a:avLst/>
            </a:prstGeom>
            <a:noFill/>
          </p:spPr>
          <p:txBody>
            <a:bodyPr wrap="none" rtlCol="0">
              <a:spAutoFit/>
            </a:bodyPr>
            <a:lstStyle/>
            <a:p>
              <a:pPr algn="ctr" defTabSz="342854"/>
              <a:r>
                <a:rPr lang="fi-FI" sz="1200" dirty="0" err="1">
                  <a:solidFill>
                    <a:srgbClr val="F06E00"/>
                  </a:solidFill>
                  <a:latin typeface="Arial" panose="020B0604020202020204"/>
                </a:rPr>
                <a:t>Renovation</a:t>
              </a:r>
              <a:r>
                <a:rPr lang="fi-FI" sz="1200" dirty="0">
                  <a:solidFill>
                    <a:srgbClr val="F06E00"/>
                  </a:solidFill>
                  <a:latin typeface="Arial" panose="020B0604020202020204"/>
                </a:rPr>
                <a:t> </a:t>
              </a:r>
            </a:p>
            <a:p>
              <a:pPr algn="ctr" defTabSz="342854"/>
              <a:r>
                <a:rPr lang="fi-FI" sz="1200" dirty="0" err="1">
                  <a:solidFill>
                    <a:srgbClr val="F06E00"/>
                  </a:solidFill>
                  <a:latin typeface="Arial" panose="020B0604020202020204"/>
                </a:rPr>
                <a:t>wave</a:t>
              </a:r>
              <a:endParaRPr lang="fi-FI" sz="1200" dirty="0">
                <a:solidFill>
                  <a:srgbClr val="F06E00"/>
                </a:solidFill>
                <a:latin typeface="Arial" panose="020B0604020202020204"/>
              </a:endParaRPr>
            </a:p>
          </p:txBody>
        </p:sp>
        <p:sp>
          <p:nvSpPr>
            <p:cNvPr id="43" name="TextBox 42"/>
            <p:cNvSpPr txBox="1"/>
            <p:nvPr/>
          </p:nvSpPr>
          <p:spPr>
            <a:xfrm>
              <a:off x="9207822" y="3465059"/>
              <a:ext cx="1027845" cy="646331"/>
            </a:xfrm>
            <a:prstGeom prst="rect">
              <a:avLst/>
            </a:prstGeom>
            <a:noFill/>
          </p:spPr>
          <p:txBody>
            <a:bodyPr wrap="none" rtlCol="0">
              <a:spAutoFit/>
            </a:bodyPr>
            <a:lstStyle/>
            <a:p>
              <a:pPr algn="ctr" defTabSz="342854"/>
              <a:r>
                <a:rPr lang="fi-FI" sz="1200" dirty="0" err="1">
                  <a:solidFill>
                    <a:srgbClr val="F06E00"/>
                  </a:solidFill>
                  <a:latin typeface="Arial" panose="020B0604020202020204"/>
                </a:rPr>
                <a:t>Review</a:t>
              </a:r>
              <a:r>
                <a:rPr lang="fi-FI" sz="1200" dirty="0">
                  <a:solidFill>
                    <a:srgbClr val="F06E00"/>
                  </a:solidFill>
                  <a:latin typeface="Arial" panose="020B0604020202020204"/>
                </a:rPr>
                <a:t> and </a:t>
              </a:r>
            </a:p>
            <a:p>
              <a:pPr algn="ctr" defTabSz="342854"/>
              <a:r>
                <a:rPr lang="fi-FI" sz="1200" dirty="0">
                  <a:solidFill>
                    <a:srgbClr val="F06E00"/>
                  </a:solidFill>
                  <a:latin typeface="Arial" panose="020B0604020202020204"/>
                </a:rPr>
                <a:t>revision of </a:t>
              </a:r>
            </a:p>
            <a:p>
              <a:pPr algn="ctr" defTabSz="342854"/>
              <a:r>
                <a:rPr lang="fi-FI" sz="1200" dirty="0">
                  <a:solidFill>
                    <a:srgbClr val="F06E00"/>
                  </a:solidFill>
                  <a:latin typeface="Arial" panose="020B0604020202020204"/>
                </a:rPr>
                <a:t>EED </a:t>
              </a:r>
            </a:p>
          </p:txBody>
        </p:sp>
        <p:sp>
          <p:nvSpPr>
            <p:cNvPr id="44" name="TextBox 43"/>
            <p:cNvSpPr txBox="1"/>
            <p:nvPr/>
          </p:nvSpPr>
          <p:spPr>
            <a:xfrm>
              <a:off x="7138445" y="5317229"/>
              <a:ext cx="1520142" cy="646331"/>
            </a:xfrm>
            <a:prstGeom prst="rect">
              <a:avLst/>
            </a:prstGeom>
            <a:noFill/>
          </p:spPr>
          <p:txBody>
            <a:bodyPr wrap="square" rtlCol="0">
              <a:spAutoFit/>
            </a:bodyPr>
            <a:lstStyle/>
            <a:p>
              <a:pPr algn="ctr" defTabSz="342854"/>
              <a:r>
                <a:rPr lang="fi-FI" sz="1200" dirty="0" err="1">
                  <a:solidFill>
                    <a:srgbClr val="F06E00"/>
                  </a:solidFill>
                  <a:latin typeface="Arial" panose="020B0604020202020204"/>
                </a:rPr>
                <a:t>Review</a:t>
              </a:r>
              <a:r>
                <a:rPr lang="fi-FI" sz="1200" dirty="0">
                  <a:solidFill>
                    <a:srgbClr val="F06E00"/>
                  </a:solidFill>
                  <a:latin typeface="Arial" panose="020B0604020202020204"/>
                </a:rPr>
                <a:t> and </a:t>
              </a:r>
            </a:p>
            <a:p>
              <a:pPr algn="ctr" defTabSz="342854"/>
              <a:r>
                <a:rPr lang="fi-FI" sz="1200" dirty="0">
                  <a:solidFill>
                    <a:srgbClr val="F06E00"/>
                  </a:solidFill>
                  <a:latin typeface="Arial" panose="020B0604020202020204"/>
                </a:rPr>
                <a:t>revision of </a:t>
              </a:r>
            </a:p>
            <a:p>
              <a:pPr algn="ctr" defTabSz="342854"/>
              <a:r>
                <a:rPr lang="fi-FI" sz="1200" dirty="0">
                  <a:solidFill>
                    <a:srgbClr val="F06E00"/>
                  </a:solidFill>
                  <a:latin typeface="Arial" panose="020B0604020202020204"/>
                </a:rPr>
                <a:t>RED </a:t>
              </a:r>
            </a:p>
          </p:txBody>
        </p:sp>
        <p:sp>
          <p:nvSpPr>
            <p:cNvPr id="45" name="TextBox 44"/>
            <p:cNvSpPr txBox="1"/>
            <p:nvPr/>
          </p:nvSpPr>
          <p:spPr>
            <a:xfrm>
              <a:off x="3840768" y="5705241"/>
              <a:ext cx="2844509" cy="461665"/>
            </a:xfrm>
            <a:prstGeom prst="rect">
              <a:avLst/>
            </a:prstGeom>
            <a:noFill/>
          </p:spPr>
          <p:txBody>
            <a:bodyPr wrap="square" rtlCol="0">
              <a:spAutoFit/>
            </a:bodyPr>
            <a:lstStyle/>
            <a:p>
              <a:pPr algn="ctr" defTabSz="342854"/>
              <a:r>
                <a:rPr lang="fi-FI" sz="1200" dirty="0">
                  <a:solidFill>
                    <a:srgbClr val="F06E00"/>
                  </a:solidFill>
                  <a:latin typeface="Arial" panose="020B0604020202020204"/>
                </a:rPr>
                <a:t>EU </a:t>
              </a:r>
              <a:r>
                <a:rPr lang="fi-FI" sz="1200" dirty="0" err="1">
                  <a:solidFill>
                    <a:srgbClr val="F06E00"/>
                  </a:solidFill>
                  <a:latin typeface="Arial" panose="020B0604020202020204"/>
                </a:rPr>
                <a:t>Strategies</a:t>
              </a:r>
              <a:r>
                <a:rPr lang="fi-FI" sz="1200" dirty="0">
                  <a:solidFill>
                    <a:srgbClr val="F06E00"/>
                  </a:solidFill>
                  <a:latin typeface="Arial" panose="020B0604020202020204"/>
                </a:rPr>
                <a:t> for </a:t>
              </a:r>
              <a:r>
                <a:rPr lang="fi-FI" sz="1200" dirty="0" err="1">
                  <a:solidFill>
                    <a:srgbClr val="F06E00"/>
                  </a:solidFill>
                  <a:latin typeface="Arial" panose="020B0604020202020204"/>
                </a:rPr>
                <a:t>energy</a:t>
              </a:r>
              <a:r>
                <a:rPr lang="fi-FI" sz="1200" dirty="0">
                  <a:solidFill>
                    <a:srgbClr val="F06E00"/>
                  </a:solidFill>
                  <a:latin typeface="Arial" panose="020B0604020202020204"/>
                </a:rPr>
                <a:t> </a:t>
              </a:r>
              <a:r>
                <a:rPr lang="fi-FI" sz="1200" dirty="0" err="1">
                  <a:solidFill>
                    <a:srgbClr val="F06E00"/>
                  </a:solidFill>
                  <a:latin typeface="Arial" panose="020B0604020202020204"/>
                </a:rPr>
                <a:t>systems</a:t>
              </a:r>
              <a:r>
                <a:rPr lang="fi-FI" sz="1200" dirty="0">
                  <a:solidFill>
                    <a:srgbClr val="F06E00"/>
                  </a:solidFill>
                  <a:latin typeface="Arial" panose="020B0604020202020204"/>
                </a:rPr>
                <a:t> </a:t>
              </a:r>
              <a:r>
                <a:rPr lang="fi-FI" sz="1200" dirty="0" err="1">
                  <a:solidFill>
                    <a:srgbClr val="F06E00"/>
                  </a:solidFill>
                  <a:latin typeface="Arial" panose="020B0604020202020204"/>
                </a:rPr>
                <a:t>integration</a:t>
              </a:r>
              <a:r>
                <a:rPr lang="fi-FI" sz="1200" dirty="0">
                  <a:solidFill>
                    <a:srgbClr val="F06E00"/>
                  </a:solidFill>
                  <a:latin typeface="Arial" panose="020B0604020202020204"/>
                </a:rPr>
                <a:t> and </a:t>
              </a:r>
              <a:r>
                <a:rPr lang="fi-FI" sz="1200" dirty="0" err="1">
                  <a:solidFill>
                    <a:srgbClr val="F06E00"/>
                  </a:solidFill>
                  <a:latin typeface="Arial" panose="020B0604020202020204"/>
                </a:rPr>
                <a:t>hydrogen</a:t>
              </a:r>
              <a:endParaRPr lang="fi-FI" sz="1200" dirty="0">
                <a:solidFill>
                  <a:srgbClr val="F06E00"/>
                </a:solidFill>
                <a:latin typeface="Arial" panose="020B0604020202020204"/>
              </a:endParaRPr>
            </a:p>
          </p:txBody>
        </p:sp>
        <p:sp>
          <p:nvSpPr>
            <p:cNvPr id="46" name="TextBox 45"/>
            <p:cNvSpPr txBox="1"/>
            <p:nvPr/>
          </p:nvSpPr>
          <p:spPr>
            <a:xfrm>
              <a:off x="1466345" y="1539221"/>
              <a:ext cx="2346051" cy="1200329"/>
            </a:xfrm>
            <a:prstGeom prst="rect">
              <a:avLst/>
            </a:prstGeom>
            <a:noFill/>
          </p:spPr>
          <p:txBody>
            <a:bodyPr wrap="square" rtlCol="0">
              <a:spAutoFit/>
            </a:bodyPr>
            <a:lstStyle/>
            <a:p>
              <a:pPr algn="ctr" defTabSz="342854"/>
              <a:r>
                <a:rPr lang="fi-FI" sz="1200" b="1" i="1" dirty="0">
                  <a:solidFill>
                    <a:srgbClr val="F06E00"/>
                  </a:solidFill>
                  <a:latin typeface="Arial" panose="020B0604020202020204"/>
                </a:rPr>
                <a:t>European </a:t>
              </a:r>
              <a:r>
                <a:rPr lang="fi-FI" sz="1200" b="1" i="1" dirty="0" err="1">
                  <a:solidFill>
                    <a:srgbClr val="F06E00"/>
                  </a:solidFill>
                  <a:latin typeface="Arial" panose="020B0604020202020204"/>
                </a:rPr>
                <a:t>Climate</a:t>
              </a:r>
              <a:r>
                <a:rPr lang="fi-FI" sz="1200" b="1" i="1" dirty="0">
                  <a:solidFill>
                    <a:srgbClr val="F06E00"/>
                  </a:solidFill>
                  <a:latin typeface="Arial" panose="020B0604020202020204"/>
                </a:rPr>
                <a:t> </a:t>
              </a:r>
              <a:r>
                <a:rPr lang="fi-FI" sz="1200" b="1" i="1" dirty="0" err="1">
                  <a:solidFill>
                    <a:srgbClr val="F06E00"/>
                  </a:solidFill>
                  <a:latin typeface="Arial" panose="020B0604020202020204"/>
                </a:rPr>
                <a:t>Law</a:t>
              </a:r>
              <a:r>
                <a:rPr lang="fi-FI" sz="1200" b="1" i="1" dirty="0">
                  <a:solidFill>
                    <a:srgbClr val="F06E00"/>
                  </a:solidFill>
                  <a:latin typeface="Arial" panose="020B0604020202020204"/>
                </a:rPr>
                <a:t> – 2050 </a:t>
              </a:r>
              <a:r>
                <a:rPr lang="fi-FI" sz="1200" b="1" i="1" dirty="0" err="1">
                  <a:solidFill>
                    <a:srgbClr val="F06E00"/>
                  </a:solidFill>
                  <a:latin typeface="Arial" panose="020B0604020202020204"/>
                </a:rPr>
                <a:t>climate</a:t>
              </a:r>
              <a:r>
                <a:rPr lang="fi-FI" sz="1200" b="1" i="1" dirty="0">
                  <a:solidFill>
                    <a:srgbClr val="F06E00"/>
                  </a:solidFill>
                  <a:latin typeface="Arial" panose="020B0604020202020204"/>
                </a:rPr>
                <a:t> </a:t>
              </a:r>
              <a:r>
                <a:rPr lang="fi-FI" sz="1200" b="1" i="1" dirty="0" err="1">
                  <a:solidFill>
                    <a:srgbClr val="F06E00"/>
                  </a:solidFill>
                  <a:latin typeface="Arial" panose="020B0604020202020204"/>
                </a:rPr>
                <a:t>neutrality</a:t>
              </a:r>
              <a:r>
                <a:rPr lang="fi-FI" sz="1200" b="1" i="1" dirty="0">
                  <a:solidFill>
                    <a:srgbClr val="F06E00"/>
                  </a:solidFill>
                  <a:latin typeface="Arial" panose="020B0604020202020204"/>
                </a:rPr>
                <a:t> and at </a:t>
              </a:r>
              <a:r>
                <a:rPr lang="fi-FI" sz="1200" b="1" i="1" dirty="0" err="1">
                  <a:solidFill>
                    <a:srgbClr val="F06E00"/>
                  </a:solidFill>
                  <a:latin typeface="Arial" panose="020B0604020202020204"/>
                </a:rPr>
                <a:t>least</a:t>
              </a:r>
              <a:r>
                <a:rPr lang="fi-FI" sz="1200" b="1" i="1" dirty="0">
                  <a:solidFill>
                    <a:srgbClr val="F06E00"/>
                  </a:solidFill>
                  <a:latin typeface="Arial" panose="020B0604020202020204"/>
                </a:rPr>
                <a:t> 55 % GHG </a:t>
              </a:r>
              <a:r>
                <a:rPr lang="fi-FI" sz="1200" b="1" i="1" dirty="0" err="1">
                  <a:solidFill>
                    <a:srgbClr val="F06E00"/>
                  </a:solidFill>
                  <a:latin typeface="Arial" panose="020B0604020202020204"/>
                </a:rPr>
                <a:t>reduction</a:t>
              </a:r>
              <a:r>
                <a:rPr lang="fi-FI" sz="1200" b="1" i="1" dirty="0">
                  <a:solidFill>
                    <a:srgbClr val="F06E00"/>
                  </a:solidFill>
                  <a:latin typeface="Arial" panose="020B0604020202020204"/>
                </a:rPr>
                <a:t> 2030</a:t>
              </a:r>
            </a:p>
            <a:p>
              <a:pPr algn="ctr" defTabSz="342854"/>
              <a:endParaRPr lang="fi-FI" sz="1200" b="1" i="1" dirty="0">
                <a:solidFill>
                  <a:srgbClr val="F06E00"/>
                </a:solidFill>
                <a:latin typeface="Arial" panose="020B0604020202020204"/>
              </a:endParaRPr>
            </a:p>
            <a:p>
              <a:pPr algn="ctr" defTabSz="342854"/>
              <a:r>
                <a:rPr lang="fi-FI" sz="1200" b="1" i="1" dirty="0">
                  <a:solidFill>
                    <a:srgbClr val="F06E00"/>
                  </a:solidFill>
                  <a:latin typeface="Arial" panose="020B0604020202020204"/>
                </a:rPr>
                <a:t>European </a:t>
              </a:r>
              <a:r>
                <a:rPr lang="fi-FI" sz="1200" b="1" i="1" dirty="0" err="1">
                  <a:solidFill>
                    <a:srgbClr val="F06E00"/>
                  </a:solidFill>
                  <a:latin typeface="Arial" panose="020B0604020202020204"/>
                </a:rPr>
                <a:t>Climate</a:t>
              </a:r>
              <a:r>
                <a:rPr lang="fi-FI" sz="1200" b="1" i="1" dirty="0">
                  <a:solidFill>
                    <a:srgbClr val="F06E00"/>
                  </a:solidFill>
                  <a:latin typeface="Arial" panose="020B0604020202020204"/>
                </a:rPr>
                <a:t> </a:t>
              </a:r>
              <a:r>
                <a:rPr lang="fi-FI" sz="1200" b="1" i="1" dirty="0" err="1">
                  <a:solidFill>
                    <a:srgbClr val="F06E00"/>
                  </a:solidFill>
                  <a:latin typeface="Arial" panose="020B0604020202020204"/>
                </a:rPr>
                <a:t>Pact</a:t>
              </a:r>
              <a:r>
                <a:rPr lang="fi-FI" sz="1200" b="1" i="1" dirty="0">
                  <a:solidFill>
                    <a:srgbClr val="F06E00"/>
                  </a:solidFill>
                  <a:latin typeface="Arial" panose="020B0604020202020204"/>
                </a:rPr>
                <a:t> to </a:t>
              </a:r>
              <a:r>
                <a:rPr lang="fi-FI" sz="1200" b="1" i="1" dirty="0" err="1">
                  <a:solidFill>
                    <a:srgbClr val="F06E00"/>
                  </a:solidFill>
                  <a:latin typeface="Arial" panose="020B0604020202020204"/>
                </a:rPr>
                <a:t>engage</a:t>
              </a:r>
              <a:r>
                <a:rPr lang="fi-FI" sz="1200" b="1" i="1" dirty="0">
                  <a:solidFill>
                    <a:srgbClr val="F06E00"/>
                  </a:solidFill>
                  <a:latin typeface="Arial" panose="020B0604020202020204"/>
                </a:rPr>
                <a:t> </a:t>
              </a:r>
              <a:r>
                <a:rPr lang="fi-FI" sz="1200" b="1" i="1" dirty="0" err="1">
                  <a:solidFill>
                    <a:srgbClr val="F06E00"/>
                  </a:solidFill>
                  <a:latin typeface="Arial" panose="020B0604020202020204"/>
                </a:rPr>
                <a:t>citizens</a:t>
              </a:r>
              <a:endParaRPr lang="fi-FI" sz="1200" b="1" i="1" dirty="0">
                <a:solidFill>
                  <a:srgbClr val="F06E00"/>
                </a:solidFill>
                <a:latin typeface="Arial" panose="020B0604020202020204"/>
              </a:endParaRPr>
            </a:p>
          </p:txBody>
        </p:sp>
        <p:sp>
          <p:nvSpPr>
            <p:cNvPr id="47" name="Rectangle 46"/>
            <p:cNvSpPr/>
            <p:nvPr/>
          </p:nvSpPr>
          <p:spPr>
            <a:xfrm>
              <a:off x="1438306" y="3080288"/>
              <a:ext cx="949725" cy="1015663"/>
            </a:xfrm>
            <a:prstGeom prst="rect">
              <a:avLst/>
            </a:prstGeom>
          </p:spPr>
          <p:txBody>
            <a:bodyPr wrap="square">
              <a:spAutoFit/>
            </a:bodyPr>
            <a:lstStyle/>
            <a:p>
              <a:pPr defTabSz="342854"/>
              <a:r>
                <a:rPr lang="en-US" sz="1200" dirty="0">
                  <a:solidFill>
                    <a:srgbClr val="F06E00"/>
                  </a:solidFill>
                  <a:latin typeface="Arial" panose="020B0604020202020204"/>
                </a:rPr>
                <a:t>Review and </a:t>
              </a:r>
            </a:p>
            <a:p>
              <a:pPr defTabSz="342854"/>
              <a:r>
                <a:rPr lang="en-US" sz="1200" dirty="0">
                  <a:solidFill>
                    <a:srgbClr val="F06E00"/>
                  </a:solidFill>
                  <a:latin typeface="Arial" panose="020B0604020202020204"/>
                </a:rPr>
                <a:t>revision of </a:t>
              </a:r>
            </a:p>
            <a:p>
              <a:pPr defTabSz="342854"/>
              <a:r>
                <a:rPr lang="en-US" sz="1200" dirty="0">
                  <a:solidFill>
                    <a:srgbClr val="F06E00"/>
                  </a:solidFill>
                  <a:latin typeface="Arial" panose="020B0604020202020204"/>
                </a:rPr>
                <a:t>EU ETS</a:t>
              </a:r>
            </a:p>
            <a:p>
              <a:pPr defTabSz="342854"/>
              <a:r>
                <a:rPr lang="en-US" sz="1200" dirty="0">
                  <a:solidFill>
                    <a:srgbClr val="F06E00"/>
                  </a:solidFill>
                  <a:latin typeface="Arial" panose="020B0604020202020204"/>
                </a:rPr>
                <a:t>and ESR </a:t>
              </a:r>
            </a:p>
          </p:txBody>
        </p:sp>
      </p:grpSp>
    </p:spTree>
    <p:extLst>
      <p:ext uri="{BB962C8B-B14F-4D97-AF65-F5344CB8AC3E}">
        <p14:creationId xmlns:p14="http://schemas.microsoft.com/office/powerpoint/2010/main" val="361180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9172" y="1732619"/>
            <a:ext cx="6011133" cy="4351338"/>
          </a:xfrm>
        </p:spPr>
        <p:txBody>
          <a:bodyPr>
            <a:normAutofit fontScale="92500"/>
          </a:bodyPr>
          <a:lstStyle/>
          <a:p>
            <a:r>
              <a:rPr lang="fi-FI" dirty="0" err="1"/>
              <a:t>Interviewed</a:t>
            </a:r>
            <a:r>
              <a:rPr lang="fi-FI" dirty="0"/>
              <a:t> 9 city and 5 </a:t>
            </a:r>
            <a:r>
              <a:rPr lang="fi-FI" dirty="0" err="1"/>
              <a:t>regional</a:t>
            </a:r>
            <a:r>
              <a:rPr lang="fi-FI" dirty="0"/>
              <a:t> </a:t>
            </a:r>
            <a:r>
              <a:rPr lang="fi-FI" dirty="0" err="1"/>
              <a:t>level</a:t>
            </a:r>
            <a:r>
              <a:rPr lang="fi-FI" dirty="0"/>
              <a:t> </a:t>
            </a:r>
            <a:r>
              <a:rPr lang="fi-FI" dirty="0" err="1"/>
              <a:t>authorities</a:t>
            </a:r>
            <a:r>
              <a:rPr lang="fi-FI" dirty="0"/>
              <a:t>, 1 </a:t>
            </a:r>
            <a:r>
              <a:rPr lang="fi-FI" dirty="0" err="1"/>
              <a:t>national</a:t>
            </a:r>
            <a:r>
              <a:rPr lang="fi-FI" dirty="0"/>
              <a:t> </a:t>
            </a:r>
            <a:r>
              <a:rPr lang="fi-FI" dirty="0" err="1"/>
              <a:t>level</a:t>
            </a:r>
            <a:r>
              <a:rPr lang="fi-FI" dirty="0"/>
              <a:t>: </a:t>
            </a:r>
          </a:p>
          <a:p>
            <a:pPr lvl="1"/>
            <a:r>
              <a:rPr lang="en-US" dirty="0"/>
              <a:t>Experiences related to energy efficient and sustainable buildings</a:t>
            </a:r>
          </a:p>
          <a:p>
            <a:pPr lvl="1"/>
            <a:r>
              <a:rPr lang="en-US" b="1" i="1" dirty="0"/>
              <a:t>Role of NZEB and PEB in the policy and planning instruments</a:t>
            </a:r>
          </a:p>
          <a:p>
            <a:pPr lvl="1"/>
            <a:r>
              <a:rPr lang="en-US" dirty="0"/>
              <a:t>Technology related issues (EE &amp; RES)</a:t>
            </a:r>
          </a:p>
          <a:p>
            <a:pPr lvl="1"/>
            <a:r>
              <a:rPr lang="en-US" dirty="0"/>
              <a:t>Learnings about assessing of PEBs, required KPIs and data </a:t>
            </a:r>
          </a:p>
          <a:p>
            <a:pPr lvl="1"/>
            <a:r>
              <a:rPr lang="en-US" b="1" i="1" dirty="0"/>
              <a:t>Governance and policy</a:t>
            </a:r>
            <a:endParaRPr lang="fi-FI" b="1" i="1" dirty="0"/>
          </a:p>
        </p:txBody>
      </p:sp>
      <p:sp>
        <p:nvSpPr>
          <p:cNvPr id="3" name="Title 2"/>
          <p:cNvSpPr>
            <a:spLocks noGrp="1"/>
          </p:cNvSpPr>
          <p:nvPr>
            <p:ph type="title"/>
          </p:nvPr>
        </p:nvSpPr>
        <p:spPr/>
        <p:txBody>
          <a:bodyPr/>
          <a:lstStyle/>
          <a:p>
            <a:r>
              <a:rPr lang="fi-FI" dirty="0" err="1"/>
              <a:t>Interviews</a:t>
            </a:r>
            <a:r>
              <a:rPr lang="fi-FI" dirty="0"/>
              <a:t> on </a:t>
            </a:r>
            <a:r>
              <a:rPr lang="fi-FI" dirty="0" err="1"/>
              <a:t>authorities</a:t>
            </a:r>
            <a:endParaRPr lang="fi-FI" dirty="0"/>
          </a:p>
        </p:txBody>
      </p:sp>
      <p:pic>
        <p:nvPicPr>
          <p:cNvPr id="5" name="Picture 4"/>
          <p:cNvPicPr>
            <a:picLocks noChangeAspect="1"/>
          </p:cNvPicPr>
          <p:nvPr/>
        </p:nvPicPr>
        <p:blipFill>
          <a:blip r:embed="rId2"/>
          <a:stretch>
            <a:fillRect/>
          </a:stretch>
        </p:blipFill>
        <p:spPr>
          <a:xfrm>
            <a:off x="6685266" y="847588"/>
            <a:ext cx="5276327" cy="5458619"/>
          </a:xfrm>
          <a:prstGeom prst="rect">
            <a:avLst/>
          </a:prstGeom>
        </p:spPr>
      </p:pic>
    </p:spTree>
    <p:extLst>
      <p:ext uri="{BB962C8B-B14F-4D97-AF65-F5344CB8AC3E}">
        <p14:creationId xmlns:p14="http://schemas.microsoft.com/office/powerpoint/2010/main" val="377143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lvl="0"/>
            <a:r>
              <a:rPr lang="en-US" dirty="0"/>
              <a:t>Make room for PEBs in the overarching vision for sustainability.	</a:t>
            </a:r>
            <a:endParaRPr lang="fi-FI" dirty="0"/>
          </a:p>
          <a:p>
            <a:pPr lvl="0"/>
            <a:r>
              <a:rPr lang="en-US" dirty="0"/>
              <a:t>Good outcomes require the </a:t>
            </a:r>
            <a:r>
              <a:rPr lang="en-US" b="1" i="1" dirty="0"/>
              <a:t>inclusion of a wide variety of stakeholders</a:t>
            </a:r>
            <a:r>
              <a:rPr lang="en-US" dirty="0"/>
              <a:t>.</a:t>
            </a:r>
            <a:endParaRPr lang="fi-FI" dirty="0"/>
          </a:p>
          <a:p>
            <a:pPr lvl="0"/>
            <a:r>
              <a:rPr lang="en-US" b="1" i="1" dirty="0"/>
              <a:t>Understand institutional arrangements and powers </a:t>
            </a:r>
            <a:r>
              <a:rPr lang="en-US" dirty="0"/>
              <a:t>that influence PEB development.</a:t>
            </a:r>
            <a:endParaRPr lang="fi-FI" dirty="0"/>
          </a:p>
          <a:p>
            <a:pPr lvl="0"/>
            <a:r>
              <a:rPr lang="en-US" dirty="0"/>
              <a:t>Plan for positive energy at the individual building or building cluster level.</a:t>
            </a:r>
            <a:endParaRPr lang="fi-FI" dirty="0"/>
          </a:p>
          <a:p>
            <a:pPr lvl="0"/>
            <a:r>
              <a:rPr lang="en-US" b="1" i="1" dirty="0"/>
              <a:t>Lead by example, learn by doing and share information.</a:t>
            </a:r>
          </a:p>
          <a:p>
            <a:pPr lvl="0"/>
            <a:r>
              <a:rPr lang="en-US" dirty="0"/>
              <a:t>Strive for a sustainable built environment that leaves no one behind.</a:t>
            </a:r>
            <a:endParaRPr lang="fi-FI" dirty="0"/>
          </a:p>
          <a:p>
            <a:pPr lvl="0"/>
            <a:r>
              <a:rPr lang="en-US" b="1" i="1" dirty="0"/>
              <a:t>Support and knowledge for financing.</a:t>
            </a:r>
            <a:endParaRPr lang="fi-FI" b="1" i="1" dirty="0"/>
          </a:p>
          <a:p>
            <a:pPr lvl="0"/>
            <a:r>
              <a:rPr lang="en-US" b="1" i="1" dirty="0"/>
              <a:t>Policies and regulations as motivators rather than obstacles.</a:t>
            </a:r>
            <a:endParaRPr lang="fi-FI" b="1" i="1" dirty="0"/>
          </a:p>
          <a:p>
            <a:endParaRPr lang="fi-FI" dirty="0"/>
          </a:p>
        </p:txBody>
      </p:sp>
      <p:sp>
        <p:nvSpPr>
          <p:cNvPr id="3" name="Title 2"/>
          <p:cNvSpPr>
            <a:spLocks noGrp="1"/>
          </p:cNvSpPr>
          <p:nvPr>
            <p:ph type="title"/>
          </p:nvPr>
        </p:nvSpPr>
        <p:spPr/>
        <p:txBody>
          <a:bodyPr/>
          <a:lstStyle/>
          <a:p>
            <a:r>
              <a:rPr lang="fi-FI" dirty="0" err="1"/>
              <a:t>Recommendations</a:t>
            </a:r>
            <a:r>
              <a:rPr lang="fi-FI" dirty="0"/>
              <a:t> for </a:t>
            </a:r>
            <a:r>
              <a:rPr lang="fi-FI" dirty="0" err="1"/>
              <a:t>authorities</a:t>
            </a:r>
            <a:endParaRPr lang="fi-FI" dirty="0"/>
          </a:p>
        </p:txBody>
      </p:sp>
    </p:spTree>
    <p:extLst>
      <p:ext uri="{BB962C8B-B14F-4D97-AF65-F5344CB8AC3E}">
        <p14:creationId xmlns:p14="http://schemas.microsoft.com/office/powerpoint/2010/main" val="421744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10775595" cy="4351338"/>
          </a:xfrm>
        </p:spPr>
        <p:txBody>
          <a:bodyPr/>
          <a:lstStyle/>
          <a:p>
            <a:r>
              <a:rPr lang="en-GB" dirty="0"/>
              <a:t>Interviews on municipal and regional representatives, experts and urban planners in 15 cities and regions in EU.</a:t>
            </a:r>
          </a:p>
        </p:txBody>
      </p:sp>
      <p:sp>
        <p:nvSpPr>
          <p:cNvPr id="3" name="Title 2"/>
          <p:cNvSpPr>
            <a:spLocks noGrp="1"/>
          </p:cNvSpPr>
          <p:nvPr>
            <p:ph type="title"/>
          </p:nvPr>
        </p:nvSpPr>
        <p:spPr/>
        <p:txBody>
          <a:bodyPr/>
          <a:lstStyle/>
          <a:p>
            <a:r>
              <a:rPr lang="fi-FI" dirty="0" err="1"/>
              <a:t>Research</a:t>
            </a:r>
            <a:r>
              <a:rPr lang="fi-FI" dirty="0"/>
              <a:t> on </a:t>
            </a:r>
            <a:r>
              <a:rPr lang="fi-FI" dirty="0" err="1"/>
              <a:t>barriers</a:t>
            </a:r>
            <a:r>
              <a:rPr lang="fi-FI" dirty="0"/>
              <a:t> and </a:t>
            </a:r>
            <a:r>
              <a:rPr lang="fi-FI" dirty="0" err="1"/>
              <a:t>incentives</a:t>
            </a:r>
            <a:endParaRPr lang="fi-FI" dirty="0"/>
          </a:p>
        </p:txBody>
      </p:sp>
      <p:pic>
        <p:nvPicPr>
          <p:cNvPr id="4" name="Picture 3"/>
          <p:cNvPicPr>
            <a:picLocks noChangeAspect="1"/>
          </p:cNvPicPr>
          <p:nvPr/>
        </p:nvPicPr>
        <p:blipFill>
          <a:blip r:embed="rId2"/>
          <a:stretch>
            <a:fillRect/>
          </a:stretch>
        </p:blipFill>
        <p:spPr>
          <a:xfrm>
            <a:off x="4897821" y="2753250"/>
            <a:ext cx="6715974" cy="3612900"/>
          </a:xfrm>
          <a:prstGeom prst="rect">
            <a:avLst/>
          </a:prstGeom>
        </p:spPr>
      </p:pic>
      <p:sp>
        <p:nvSpPr>
          <p:cNvPr id="5" name="Content Placeholder 1"/>
          <p:cNvSpPr txBox="1">
            <a:spLocks/>
          </p:cNvSpPr>
          <p:nvPr/>
        </p:nvSpPr>
        <p:spPr>
          <a:xfrm>
            <a:off x="838200" y="2896640"/>
            <a:ext cx="4059621" cy="2209308"/>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
              <a:defRPr sz="3200" kern="1200">
                <a:solidFill>
                  <a:srgbClr val="344A5E"/>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Analysis of market and </a:t>
            </a:r>
            <a:r>
              <a:rPr lang="fi-FI" dirty="0" err="1"/>
              <a:t>regulatory</a:t>
            </a:r>
            <a:r>
              <a:rPr lang="fi-FI" dirty="0"/>
              <a:t> </a:t>
            </a:r>
            <a:r>
              <a:rPr lang="fi-FI" dirty="0" err="1"/>
              <a:t>environments</a:t>
            </a:r>
            <a:r>
              <a:rPr lang="fi-FI" dirty="0"/>
              <a:t> in </a:t>
            </a:r>
            <a:r>
              <a:rPr lang="fi-FI" dirty="0" err="1"/>
              <a:t>the</a:t>
            </a:r>
            <a:r>
              <a:rPr lang="fi-FI" dirty="0"/>
              <a:t> demo </a:t>
            </a:r>
            <a:r>
              <a:rPr lang="fi-FI" dirty="0" err="1"/>
              <a:t>countries</a:t>
            </a:r>
            <a:r>
              <a:rPr lang="fi-FI" dirty="0"/>
              <a:t>.</a:t>
            </a:r>
          </a:p>
        </p:txBody>
      </p:sp>
    </p:spTree>
    <p:extLst>
      <p:ext uri="{BB962C8B-B14F-4D97-AF65-F5344CB8AC3E}">
        <p14:creationId xmlns:p14="http://schemas.microsoft.com/office/powerpoint/2010/main" val="3175526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1"/>
          <p:cNvSpPr>
            <a:spLocks noGrp="1"/>
          </p:cNvSpPr>
          <p:nvPr>
            <p:ph type="title"/>
          </p:nvPr>
        </p:nvSpPr>
        <p:spPr>
          <a:xfrm>
            <a:off x="299504" y="218038"/>
            <a:ext cx="10515600" cy="1325563"/>
          </a:xfrm>
        </p:spPr>
        <p:txBody>
          <a:bodyPr>
            <a:normAutofit/>
          </a:bodyPr>
          <a:lstStyle/>
          <a:p>
            <a:r>
              <a:rPr lang="fi-FI" sz="3600" dirty="0"/>
              <a:t>Market &amp; </a:t>
            </a:r>
            <a:r>
              <a:rPr lang="fi-FI" sz="3600" dirty="0" err="1"/>
              <a:t>regulatory</a:t>
            </a:r>
            <a:r>
              <a:rPr lang="fi-FI" sz="3600" dirty="0"/>
              <a:t> </a:t>
            </a:r>
            <a:r>
              <a:rPr lang="fi-FI" sz="3600" dirty="0" err="1"/>
              <a:t>environment</a:t>
            </a:r>
            <a:r>
              <a:rPr lang="fi-FI" sz="3600" dirty="0"/>
              <a:t> (FI)</a:t>
            </a:r>
            <a:endParaRPr lang="en-US" sz="3600" dirty="0"/>
          </a:p>
        </p:txBody>
      </p:sp>
      <p:pic>
        <p:nvPicPr>
          <p:cNvPr id="21" name="Picture 20"/>
          <p:cNvPicPr>
            <a:picLocks noChangeAspect="1"/>
          </p:cNvPicPr>
          <p:nvPr/>
        </p:nvPicPr>
        <p:blipFill>
          <a:blip r:embed="rId3"/>
          <a:stretch>
            <a:fillRect/>
          </a:stretch>
        </p:blipFill>
        <p:spPr>
          <a:xfrm>
            <a:off x="1116531" y="1423061"/>
            <a:ext cx="9309595" cy="5008154"/>
          </a:xfrm>
          <a:prstGeom prst="rect">
            <a:avLst/>
          </a:prstGeom>
        </p:spPr>
      </p:pic>
    </p:spTree>
    <p:extLst>
      <p:ext uri="{BB962C8B-B14F-4D97-AF65-F5344CB8AC3E}">
        <p14:creationId xmlns:p14="http://schemas.microsoft.com/office/powerpoint/2010/main" val="400629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Immaturity of regulations</a:t>
            </a:r>
          </a:p>
          <a:p>
            <a:r>
              <a:rPr lang="en-US" dirty="0"/>
              <a:t>Fragmentation of energy regulation (different fields and governance levels) </a:t>
            </a:r>
          </a:p>
          <a:p>
            <a:r>
              <a:rPr lang="en-US" dirty="0"/>
              <a:t>Inability of the regulations to handle different ownership structures and energy choices</a:t>
            </a:r>
          </a:p>
          <a:p>
            <a:r>
              <a:rPr lang="en-US" dirty="0"/>
              <a:t>Tight restrictions in historic buildings in combination with renewable installations</a:t>
            </a:r>
          </a:p>
          <a:p>
            <a:endParaRPr lang="fi-FI" dirty="0"/>
          </a:p>
        </p:txBody>
      </p:sp>
      <p:sp>
        <p:nvSpPr>
          <p:cNvPr id="3" name="Title 2"/>
          <p:cNvSpPr>
            <a:spLocks noGrp="1"/>
          </p:cNvSpPr>
          <p:nvPr>
            <p:ph type="title"/>
          </p:nvPr>
        </p:nvSpPr>
        <p:spPr/>
        <p:txBody>
          <a:bodyPr/>
          <a:lstStyle/>
          <a:p>
            <a:r>
              <a:rPr lang="fi-FI" dirty="0" err="1"/>
              <a:t>Findings</a:t>
            </a:r>
            <a:r>
              <a:rPr lang="fi-FI" dirty="0"/>
              <a:t>: </a:t>
            </a:r>
            <a:r>
              <a:rPr lang="fi-FI" dirty="0" err="1"/>
              <a:t>Regulatory</a:t>
            </a:r>
            <a:r>
              <a:rPr lang="fi-FI" dirty="0"/>
              <a:t> </a:t>
            </a:r>
            <a:r>
              <a:rPr lang="fi-FI" dirty="0" err="1"/>
              <a:t>barriers</a:t>
            </a:r>
            <a:endParaRPr lang="fi-FI" dirty="0"/>
          </a:p>
        </p:txBody>
      </p:sp>
    </p:spTree>
    <p:extLst>
      <p:ext uri="{BB962C8B-B14F-4D97-AF65-F5344CB8AC3E}">
        <p14:creationId xmlns:p14="http://schemas.microsoft.com/office/powerpoint/2010/main" val="405526258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FA35DEB0DA34A449B0B3CD6F4747F35" ma:contentTypeVersion="10" ma:contentTypeDescription="Ustvari nov dokument." ma:contentTypeScope="" ma:versionID="0d7af3cedabc2c6122ce8fbc1d39ec0e">
  <xsd:schema xmlns:xsd="http://www.w3.org/2001/XMLSchema" xmlns:xs="http://www.w3.org/2001/XMLSchema" xmlns:p="http://schemas.microsoft.com/office/2006/metadata/properties" xmlns:ns2="ceebf68f-fc8b-4b8b-8d91-c076ccb6c2f5" xmlns:ns3="b7c37c93-23d5-4519-8060-2903bf2cdefb" targetNamespace="http://schemas.microsoft.com/office/2006/metadata/properties" ma:root="true" ma:fieldsID="2dfda7b0f5e91dba1c56a5266762e216" ns2:_="" ns3:_="">
    <xsd:import namespace="ceebf68f-fc8b-4b8b-8d91-c076ccb6c2f5"/>
    <xsd:import namespace="b7c37c93-23d5-4519-8060-2903bf2cdef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ebf68f-fc8b-4b8b-8d91-c076ccb6c2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c37c93-23d5-4519-8060-2903bf2cdefb" elementFormDefault="qualified">
    <xsd:import namespace="http://schemas.microsoft.com/office/2006/documentManagement/types"/>
    <xsd:import namespace="http://schemas.microsoft.com/office/infopath/2007/PartnerControls"/>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0739A3-7833-49B4-B23F-39E72428D36D}">
  <ds:schemaRefs>
    <ds:schemaRef ds:uri="http://schemas.microsoft.com/sharepoint/v3/contenttype/forms"/>
  </ds:schemaRefs>
</ds:datastoreItem>
</file>

<file path=customXml/itemProps2.xml><?xml version="1.0" encoding="utf-8"?>
<ds:datastoreItem xmlns:ds="http://schemas.openxmlformats.org/officeDocument/2006/customXml" ds:itemID="{8581C46B-66C0-4DA0-8EF0-3F0515B20122}">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7c37c93-23d5-4519-8060-2903bf2cdefb"/>
    <ds:schemaRef ds:uri="ceebf68f-fc8b-4b8b-8d91-c076ccb6c2f5"/>
    <ds:schemaRef ds:uri="http://www.w3.org/XML/1998/namespace"/>
  </ds:schemaRefs>
</ds:datastoreItem>
</file>

<file path=customXml/itemProps3.xml><?xml version="1.0" encoding="utf-8"?>
<ds:datastoreItem xmlns:ds="http://schemas.openxmlformats.org/officeDocument/2006/customXml" ds:itemID="{D3F897A0-04CE-4DD0-A705-24D950F7AF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ebf68f-fc8b-4b8b-8d91-c076ccb6c2f5"/>
    <ds:schemaRef ds:uri="b7c37c93-23d5-4519-8060-2903bf2cde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2439</TotalTime>
  <Words>977</Words>
  <Application>Microsoft Macintosh PowerPoint</Application>
  <PresentationFormat>Widescreen</PresentationFormat>
  <Paragraphs>124</Paragraphs>
  <Slides>14</Slides>
  <Notes>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Courier New</vt:lpstr>
      <vt:lpstr>Trebuchet MS</vt:lpstr>
      <vt:lpstr>Calibri</vt:lpstr>
      <vt:lpstr>Wingdings</vt:lpstr>
      <vt:lpstr>Wingdings 2</vt:lpstr>
      <vt:lpstr>Arial</vt:lpstr>
      <vt:lpstr>Office</vt:lpstr>
      <vt:lpstr>Outcomes of the EXCESS research on smart regulation and incentives  Session 2: How to encourage PEB take-up via smart regulation and incentives?   Mia Ala-Juusela VTT &amp; Andreas Jäger ICLEI; 3.2.2021   </vt:lpstr>
      <vt:lpstr>Contents</vt:lpstr>
      <vt:lpstr>Regulations related work in EXCESS (so far)</vt:lpstr>
      <vt:lpstr>PowerPoint Presentation</vt:lpstr>
      <vt:lpstr>Interviews on authorities</vt:lpstr>
      <vt:lpstr>Recommendations for authorities</vt:lpstr>
      <vt:lpstr>Research on barriers and incentives</vt:lpstr>
      <vt:lpstr>Market &amp; regulatory environment (FI)</vt:lpstr>
      <vt:lpstr>Findings: Regulatory barriers</vt:lpstr>
      <vt:lpstr>Findings: Regulatory incentives</vt:lpstr>
      <vt:lpstr>Study on barriers and incentives</vt:lpstr>
      <vt:lpstr>Recommendations –  Technical &amp; regulatory</vt:lpstr>
      <vt:lpstr>Recommendations –  Social and financial</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 presentations</dc:title>
  <dc:creator>Tomi Medved</dc:creator>
  <cp:lastModifiedBy>Dimitri Weibel</cp:lastModifiedBy>
  <cp:revision>252</cp:revision>
  <cp:lastPrinted>2020-09-17T11:04:38Z</cp:lastPrinted>
  <dcterms:created xsi:type="dcterms:W3CDTF">2018-11-30T16:52:36Z</dcterms:created>
  <dcterms:modified xsi:type="dcterms:W3CDTF">2021-04-07T09:35:44Z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0x0101006FA35DEB0DA34A449B0B3CD6F4747F35</vt:lpwstr>
  </property>
</Properties>
</file>