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23"/>
  </p:notesMasterIdLst>
  <p:handoutMasterIdLst>
    <p:handoutMasterId r:id="rId24"/>
  </p:handoutMasterIdLst>
  <p:sldIdLst>
    <p:sldId id="346" r:id="rId2"/>
    <p:sldId id="372" r:id="rId3"/>
    <p:sldId id="362" r:id="rId4"/>
    <p:sldId id="348" r:id="rId5"/>
    <p:sldId id="349" r:id="rId6"/>
    <p:sldId id="351" r:id="rId7"/>
    <p:sldId id="360" r:id="rId8"/>
    <p:sldId id="352" r:id="rId9"/>
    <p:sldId id="353" r:id="rId10"/>
    <p:sldId id="354" r:id="rId11"/>
    <p:sldId id="355" r:id="rId12"/>
    <p:sldId id="356" r:id="rId13"/>
    <p:sldId id="363" r:id="rId14"/>
    <p:sldId id="374" r:id="rId15"/>
    <p:sldId id="366" r:id="rId16"/>
    <p:sldId id="365" r:id="rId17"/>
    <p:sldId id="371" r:id="rId18"/>
    <p:sldId id="369" r:id="rId19"/>
    <p:sldId id="368" r:id="rId20"/>
    <p:sldId id="373" r:id="rId21"/>
    <p:sldId id="347" r:id="rId22"/>
  </p:sldIdLst>
  <p:sldSz cx="13825538" cy="7781925"/>
  <p:notesSz cx="6858000" cy="9144000"/>
  <p:defaultTextStyle>
    <a:defPPr>
      <a:defRPr lang="de-DE"/>
    </a:defPPr>
    <a:lvl1pPr marL="0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91339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82679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74018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65357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56696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48035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39375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530714" algn="l" defTabSz="138267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51">
          <p15:clr>
            <a:srgbClr val="A4A3A4"/>
          </p15:clr>
        </p15:guide>
        <p15:guide id="2" pos="435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52D"/>
    <a:srgbClr val="78B832"/>
    <a:srgbClr val="0E8B65"/>
    <a:srgbClr val="64206E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94" autoAdjust="0"/>
    <p:restoredTop sz="94343" autoAdjust="0"/>
  </p:normalViewPr>
  <p:slideViewPr>
    <p:cSldViewPr snapToObjects="1" showGuides="1">
      <p:cViewPr>
        <p:scale>
          <a:sx n="73" d="100"/>
          <a:sy n="73" d="100"/>
        </p:scale>
        <p:origin x="-778" y="-86"/>
      </p:cViewPr>
      <p:guideLst>
        <p:guide orient="horz" pos="2451"/>
        <p:guide pos="4354"/>
      </p:guideLst>
    </p:cSldViewPr>
  </p:slideViewPr>
  <p:outlineViewPr>
    <p:cViewPr>
      <p:scale>
        <a:sx n="33" d="100"/>
        <a:sy n="33" d="100"/>
      </p:scale>
      <p:origin x="0" y="-8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93" d="100"/>
          <a:sy n="193" d="100"/>
        </p:scale>
        <p:origin x="6104" y="2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B2B5F971-8D29-8E48-8068-CCF59B6E3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85137697-3ABA-384C-9EC0-C33B74460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68A6F-9FD7-214E-9332-19708D195F33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2E5D648-606D-6140-984A-184B13FD8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37717C4-08E1-074C-99E9-D27F3D758B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A50BB-A082-8B4E-A344-F6C4E28AE6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774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5C0C2-5DBC-40FB-87A1-1EE54C99EA40}" type="datetimeFigureOut">
              <a:rPr lang="de-AT" smtClean="0"/>
              <a:t>08.02.2021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A7936-19BD-481E-A996-E3AC2DD62C4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066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35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69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705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940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175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09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644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880" algn="l" defTabSz="9144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A7936-19BD-481E-A996-E3AC2DD62C4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230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A7936-19BD-481E-A996-E3AC2DD62C49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114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-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27">
            <a:extLst>
              <a:ext uri="{FF2B5EF4-FFF2-40B4-BE49-F238E27FC236}">
                <a16:creationId xmlns="" xmlns:a16="http://schemas.microsoft.com/office/drawing/2014/main" id="{882662DD-8F43-4A4F-A44C-6D9C447ECE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576699" cy="7781925"/>
          </a:xfrm>
          <a:custGeom>
            <a:avLst/>
            <a:gdLst>
              <a:gd name="connsiteX0" fmla="*/ 0 w 9576699"/>
              <a:gd name="connsiteY0" fmla="*/ 0 h 7781925"/>
              <a:gd name="connsiteX1" fmla="*/ 6390587 w 9576699"/>
              <a:gd name="connsiteY1" fmla="*/ 0 h 7781925"/>
              <a:gd name="connsiteX2" fmla="*/ 7488849 w 9576699"/>
              <a:gd name="connsiteY2" fmla="*/ 0 h 7781925"/>
              <a:gd name="connsiteX3" fmla="*/ 9576699 w 9576699"/>
              <a:gd name="connsiteY3" fmla="*/ 0 h 7781925"/>
              <a:gd name="connsiteX4" fmla="*/ 8514662 w 9576699"/>
              <a:gd name="connsiteY4" fmla="*/ 7781925 h 7781925"/>
              <a:gd name="connsiteX5" fmla="*/ 7488849 w 9576699"/>
              <a:gd name="connsiteY5" fmla="*/ 7781925 h 7781925"/>
              <a:gd name="connsiteX6" fmla="*/ 5328549 w 9576699"/>
              <a:gd name="connsiteY6" fmla="*/ 7781925 h 7781925"/>
              <a:gd name="connsiteX7" fmla="*/ 0 w 9576699"/>
              <a:gd name="connsiteY7" fmla="*/ 7781925 h 778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6699" h="7781925">
                <a:moveTo>
                  <a:pt x="0" y="0"/>
                </a:moveTo>
                <a:lnTo>
                  <a:pt x="6390587" y="0"/>
                </a:lnTo>
                <a:lnTo>
                  <a:pt x="7488849" y="0"/>
                </a:lnTo>
                <a:lnTo>
                  <a:pt x="9576699" y="0"/>
                </a:lnTo>
                <a:lnTo>
                  <a:pt x="8514662" y="7781925"/>
                </a:lnTo>
                <a:lnTo>
                  <a:pt x="7488849" y="7781925"/>
                </a:lnTo>
                <a:lnTo>
                  <a:pt x="5328549" y="7781925"/>
                </a:lnTo>
                <a:lnTo>
                  <a:pt x="0" y="77819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="" xmlns:a16="http://schemas.microsoft.com/office/drawing/2014/main" id="{3918FBD1-3470-8D42-933A-3B69B6782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1310" b="69043"/>
          <a:stretch/>
        </p:blipFill>
        <p:spPr>
          <a:xfrm>
            <a:off x="17183595" y="5898436"/>
            <a:ext cx="5999246" cy="216871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="" xmlns:a16="http://schemas.microsoft.com/office/drawing/2014/main" id="{9C3BC068-3A5B-E74C-9779-FAE1C305BD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52" y="3169872"/>
            <a:ext cx="3883880" cy="151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/>
          <a:srcRect l="6953" t="12199" r="6953" b="12199"/>
          <a:stretch/>
        </p:blipFill>
        <p:spPr>
          <a:xfrm>
            <a:off x="10559751" y="4763317"/>
            <a:ext cx="2207993" cy="124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650512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idx="1" hasCustomPrompt="1"/>
          </p:nvPr>
        </p:nvSpPr>
        <p:spPr>
          <a:xfrm>
            <a:off x="1008064" y="1990835"/>
            <a:ext cx="12312651" cy="52846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80097" indent="-48009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" y="1201744"/>
            <a:ext cx="691277" cy="360261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6FEC4E6E-7CC7-504B-959D-7E2B4CCA4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000" y="54000"/>
            <a:ext cx="1224166" cy="4769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014AFC53-47FC-004C-85F2-6240ADA94A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1" y="146449"/>
            <a:ext cx="11916000" cy="78866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="" xmlns:a16="http://schemas.microsoft.com/office/drawing/2014/main" id="{0DEF1CF9-13F2-F745-988D-26814F0ACEE0}"/>
              </a:ext>
            </a:extLst>
          </p:cNvPr>
          <p:cNvCxnSpPr>
            <a:cxnSpLocks/>
          </p:cNvCxnSpPr>
          <p:nvPr userDrawn="1"/>
        </p:nvCxnSpPr>
        <p:spPr>
          <a:xfrm>
            <a:off x="1008063" y="1706025"/>
            <a:ext cx="12312652" cy="0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l="6953" t="12199" r="6953" b="12199"/>
          <a:stretch/>
        </p:blipFill>
        <p:spPr>
          <a:xfrm>
            <a:off x="12401086" y="624439"/>
            <a:ext cx="919629" cy="5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0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el, Extra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2" y="650512"/>
            <a:ext cx="12312651" cy="1055513"/>
          </a:xfrm>
        </p:spPr>
        <p:txBody>
          <a:bodyPr>
            <a:normAutofit/>
          </a:bodyPr>
          <a:lstStyle>
            <a:lvl1pPr algn="ctr">
              <a:defRPr sz="3600"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1008062" y="1706025"/>
            <a:ext cx="12312653" cy="937198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617268" indent="0">
              <a:buNone/>
              <a:defRPr sz="2700" b="1"/>
            </a:lvl2pPr>
            <a:lvl3pPr marL="1234533" indent="0">
              <a:buNone/>
              <a:defRPr sz="2400" b="1"/>
            </a:lvl3pPr>
            <a:lvl4pPr marL="1851801" indent="0">
              <a:buNone/>
              <a:defRPr sz="2200" b="1"/>
            </a:lvl4pPr>
            <a:lvl5pPr marL="2469068" indent="0">
              <a:buNone/>
              <a:defRPr sz="2200" b="1"/>
            </a:lvl5pPr>
            <a:lvl6pPr marL="3086337" indent="0">
              <a:buNone/>
              <a:defRPr sz="2200" b="1"/>
            </a:lvl6pPr>
            <a:lvl7pPr marL="3703603" indent="0">
              <a:buNone/>
              <a:defRPr sz="2200" b="1"/>
            </a:lvl7pPr>
            <a:lvl8pPr marL="4320870" indent="0">
              <a:buNone/>
              <a:defRPr sz="2200" b="1"/>
            </a:lvl8pPr>
            <a:lvl9pPr marL="4938138" indent="0">
              <a:buNone/>
              <a:defRPr sz="22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8062" y="2859255"/>
            <a:ext cx="12312651" cy="4416257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201744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C02887C0-2DD3-8A45-94BC-4449E28A1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000" y="54000"/>
            <a:ext cx="1224166" cy="4769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ECEF89BF-E75C-5A44-A32A-76CD5DF0B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1" y="146449"/>
            <a:ext cx="11916000" cy="78866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="" xmlns:a16="http://schemas.microsoft.com/office/drawing/2014/main" id="{EC94525C-2A48-0D49-806F-B814C8390794}"/>
              </a:ext>
            </a:extLst>
          </p:cNvPr>
          <p:cNvCxnSpPr>
            <a:cxnSpLocks/>
          </p:cNvCxnSpPr>
          <p:nvPr userDrawn="1"/>
        </p:nvCxnSpPr>
        <p:spPr>
          <a:xfrm>
            <a:off x="1008063" y="1706025"/>
            <a:ext cx="12312652" cy="0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l="6953" t="12199" r="6953" b="12199"/>
          <a:stretch/>
        </p:blipFill>
        <p:spPr>
          <a:xfrm>
            <a:off x="12401086" y="624439"/>
            <a:ext cx="919629" cy="5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650512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08062" y="1991611"/>
            <a:ext cx="6048376" cy="5283902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3200"/>
            </a:lvl1pPr>
            <a:lvl2pPr marL="848742" indent="-368646">
              <a:defRPr sz="2800"/>
            </a:lvl2pPr>
            <a:lvl3pPr marL="1208815" indent="-360072">
              <a:defRPr sz="2400"/>
            </a:lvl3pPr>
            <a:lvl4pPr marL="1453150" indent="-244334">
              <a:defRPr sz="2100"/>
            </a:lvl4pPr>
            <a:lvl5pPr marL="1697484" indent="-244334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272337" y="1991611"/>
            <a:ext cx="6048376" cy="5283902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3200"/>
            </a:lvl1pPr>
            <a:lvl2pPr marL="844455" indent="-355785">
              <a:defRPr sz="2800"/>
            </a:lvl2pPr>
            <a:lvl3pPr marL="1208815" indent="-360072">
              <a:defRPr sz="2400"/>
            </a:lvl3pPr>
            <a:lvl4pPr marL="1457437" indent="-240049">
              <a:defRPr sz="2100"/>
            </a:lvl4pPr>
            <a:lvl5pPr marL="1697484" indent="-244334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201744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20B854C-389E-C84E-9F9B-47C7D3155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000" y="54000"/>
            <a:ext cx="1224166" cy="4769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05C9E650-7E57-224E-B400-66ED5EB4C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1" y="146449"/>
            <a:ext cx="11916000" cy="78866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A71C703F-76CE-584E-92BB-FC7D8A375969}"/>
              </a:ext>
            </a:extLst>
          </p:cNvPr>
          <p:cNvCxnSpPr>
            <a:cxnSpLocks/>
          </p:cNvCxnSpPr>
          <p:nvPr userDrawn="1"/>
        </p:nvCxnSpPr>
        <p:spPr>
          <a:xfrm>
            <a:off x="1008063" y="1706025"/>
            <a:ext cx="12312652" cy="0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6953" t="12199" r="6953" b="12199"/>
          <a:stretch/>
        </p:blipFill>
        <p:spPr>
          <a:xfrm>
            <a:off x="12401086" y="624439"/>
            <a:ext cx="919629" cy="5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ergleich mit gemeinsam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650512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064" y="1991084"/>
            <a:ext cx="12312651" cy="93719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7268" indent="0">
              <a:buNone/>
              <a:defRPr sz="2700" b="1"/>
            </a:lvl2pPr>
            <a:lvl3pPr marL="1234533" indent="0">
              <a:buNone/>
              <a:defRPr sz="2400" b="1"/>
            </a:lvl3pPr>
            <a:lvl4pPr marL="1851801" indent="0">
              <a:buNone/>
              <a:defRPr sz="2200" b="1"/>
            </a:lvl4pPr>
            <a:lvl5pPr marL="2469068" indent="0">
              <a:buNone/>
              <a:defRPr sz="2200" b="1"/>
            </a:lvl5pPr>
            <a:lvl6pPr marL="3086337" indent="0">
              <a:buNone/>
              <a:defRPr sz="2200" b="1"/>
            </a:lvl6pPr>
            <a:lvl7pPr marL="3703603" indent="0">
              <a:buNone/>
              <a:defRPr sz="2200" b="1"/>
            </a:lvl7pPr>
            <a:lvl8pPr marL="4320870" indent="0">
              <a:buNone/>
              <a:defRPr sz="2200" b="1"/>
            </a:lvl8pPr>
            <a:lvl9pPr marL="4938138" indent="0">
              <a:buNone/>
              <a:defRPr sz="22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08062" y="3144316"/>
            <a:ext cx="6048376" cy="4131197"/>
          </a:xfrm>
        </p:spPr>
        <p:txBody>
          <a:bodyPr/>
          <a:lstStyle>
            <a:lvl1pPr marL="360072" indent="-360072">
              <a:spcBef>
                <a:spcPts val="1200"/>
              </a:spcBef>
              <a:defRPr sz="2800"/>
            </a:lvl1pPr>
            <a:lvl2pPr marL="733004" indent="-368646">
              <a:defRPr sz="2400"/>
            </a:lvl2pPr>
            <a:lvl3pPr marL="1093076" indent="-360072">
              <a:defRPr sz="2100"/>
            </a:lvl3pPr>
            <a:lvl4pPr marL="1337413" indent="-244334">
              <a:defRPr sz="1500"/>
            </a:lvl4pPr>
            <a:lvl5pPr marL="1568888" indent="-244334"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7272337" y="3144316"/>
            <a:ext cx="6048376" cy="4131197"/>
          </a:xfrm>
        </p:spPr>
        <p:txBody>
          <a:bodyPr>
            <a:normAutofit/>
          </a:bodyPr>
          <a:lstStyle>
            <a:lvl1pPr marL="360072" indent="-360072">
              <a:spcBef>
                <a:spcPts val="1200"/>
              </a:spcBef>
              <a:defRPr sz="2800"/>
            </a:lvl1pPr>
            <a:lvl2pPr marL="733004" indent="-372933">
              <a:defRPr sz="2400"/>
            </a:lvl2pPr>
            <a:lvl3pPr marL="1093076" indent="-360072" defTabSz="1093076">
              <a:defRPr sz="2100"/>
            </a:lvl3pPr>
            <a:lvl4pPr marL="1337413" indent="-244334">
              <a:defRPr sz="1500"/>
            </a:lvl4pPr>
            <a:lvl5pPr marL="1568888" indent="-231475"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" y="1201744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A730A4F2-50F5-2D44-9EFE-0F9E6C475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000" y="54000"/>
            <a:ext cx="1224166" cy="4769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E0BC54B1-F10D-5E4D-A3F8-392679314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1" y="146449"/>
            <a:ext cx="11916000" cy="78866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="" xmlns:a16="http://schemas.microsoft.com/office/drawing/2014/main" id="{19514C94-06E7-1E49-A559-D706E4E04AFF}"/>
              </a:ext>
            </a:extLst>
          </p:cNvPr>
          <p:cNvCxnSpPr>
            <a:cxnSpLocks/>
          </p:cNvCxnSpPr>
          <p:nvPr userDrawn="1"/>
        </p:nvCxnSpPr>
        <p:spPr>
          <a:xfrm>
            <a:off x="1008063" y="1706025"/>
            <a:ext cx="12312652" cy="0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l="6953" t="12199" r="6953" b="12199"/>
          <a:stretch/>
        </p:blipFill>
        <p:spPr>
          <a:xfrm>
            <a:off x="12401086" y="624439"/>
            <a:ext cx="919629" cy="5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 - schmal -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650512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08068" y="1990835"/>
            <a:ext cx="3959225" cy="5284678"/>
          </a:xfrm>
        </p:spPr>
        <p:txBody>
          <a:bodyPr>
            <a:normAutofit/>
          </a:bodyPr>
          <a:lstStyle>
            <a:lvl1pPr marL="360072" indent="-360072">
              <a:spcBef>
                <a:spcPts val="1200"/>
              </a:spcBef>
              <a:defRPr sz="2800" baseline="0"/>
            </a:lvl1pPr>
            <a:lvl2pPr marL="733004" indent="-372933">
              <a:defRPr sz="2400"/>
            </a:lvl2pPr>
            <a:lvl3pPr marL="1093076" indent="-360072">
              <a:defRPr sz="2100"/>
            </a:lvl3pPr>
            <a:lvl4pPr marL="1337413" indent="-244334">
              <a:defRPr sz="1500"/>
            </a:lvl4pPr>
            <a:lvl5pPr marL="1568888" indent="-231475"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83190" y="1990835"/>
            <a:ext cx="8137525" cy="52846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697484" indent="-364359">
              <a:defRPr sz="21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201744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0193F53-A395-854F-8AF3-F590FCE84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000" y="54000"/>
            <a:ext cx="1224166" cy="4769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7437797-DDF0-284B-862B-ABE66E2865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1" y="146449"/>
            <a:ext cx="11916000" cy="78866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AEDEB12C-382A-E84F-93BA-74077FC3DE84}"/>
              </a:ext>
            </a:extLst>
          </p:cNvPr>
          <p:cNvCxnSpPr>
            <a:cxnSpLocks/>
          </p:cNvCxnSpPr>
          <p:nvPr userDrawn="1"/>
        </p:nvCxnSpPr>
        <p:spPr>
          <a:xfrm>
            <a:off x="1008063" y="1706025"/>
            <a:ext cx="12312652" cy="0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6953" t="12199" r="6953" b="12199"/>
          <a:stretch/>
        </p:blipFill>
        <p:spPr>
          <a:xfrm>
            <a:off x="12401086" y="624439"/>
            <a:ext cx="919629" cy="5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4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 - breit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650512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08063" y="1990836"/>
            <a:ext cx="8145409" cy="5284678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 marL="848742" indent="-368646">
              <a:defRPr sz="2800"/>
            </a:lvl2pPr>
            <a:lvl3pPr marL="1208815" indent="-360072">
              <a:defRPr sz="2400"/>
            </a:lvl3pPr>
            <a:lvl4pPr marL="1453150" indent="-244334">
              <a:defRPr sz="2100"/>
            </a:lvl4pPr>
            <a:lvl5pPr marL="1697484" indent="-244334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9344730" y="1990835"/>
            <a:ext cx="3975982" cy="5284678"/>
          </a:xfrm>
        </p:spPr>
        <p:txBody>
          <a:bodyPr>
            <a:normAutofit/>
          </a:bodyPr>
          <a:lstStyle>
            <a:lvl1pPr marL="360072" indent="-360072">
              <a:spcBef>
                <a:spcPts val="1200"/>
              </a:spcBef>
              <a:defRPr sz="2400"/>
            </a:lvl1pPr>
            <a:lvl2pPr marL="604408" indent="-252908">
              <a:defRPr sz="2100"/>
            </a:lvl2pPr>
            <a:lvl3pPr marL="848742" indent="-246479">
              <a:defRPr sz="1500"/>
            </a:lvl3pPr>
            <a:lvl4pPr marL="1086647" indent="-237906">
              <a:defRPr sz="1400"/>
            </a:lvl4pPr>
            <a:lvl5pPr marL="1333126" indent="-246479"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201744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F6E99122-2265-DA49-BEE6-082C2F3C7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000" y="54000"/>
            <a:ext cx="1224166" cy="4769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12A33947-8868-2249-9993-DE994C85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1" y="146449"/>
            <a:ext cx="11916000" cy="78866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59A158A8-F4F3-E946-8E22-BA94D9204F45}"/>
              </a:ext>
            </a:extLst>
          </p:cNvPr>
          <p:cNvCxnSpPr>
            <a:cxnSpLocks/>
          </p:cNvCxnSpPr>
          <p:nvPr userDrawn="1"/>
        </p:nvCxnSpPr>
        <p:spPr>
          <a:xfrm>
            <a:off x="1008063" y="1706025"/>
            <a:ext cx="12312652" cy="0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6953" t="12199" r="6953" b="12199"/>
          <a:stretch/>
        </p:blipFill>
        <p:spPr>
          <a:xfrm>
            <a:off x="12401086" y="624439"/>
            <a:ext cx="919629" cy="5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0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64" y="1225035"/>
            <a:ext cx="12312651" cy="1080782"/>
          </a:xfrm>
        </p:spPr>
        <p:txBody>
          <a:bodyPr bIns="48604"/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" name="Bildplatzhalter 17">
            <a:extLst>
              <a:ext uri="{FF2B5EF4-FFF2-40B4-BE49-F238E27FC236}">
                <a16:creationId xmlns="" xmlns:a16="http://schemas.microsoft.com/office/drawing/2014/main" id="{E268C6AB-BB31-614F-854C-E44973C851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8064" y="2593978"/>
            <a:ext cx="12300683" cy="4682768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ACDDEBB-3574-D241-9C42-71ACB42A7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69" y="350812"/>
            <a:ext cx="2243839" cy="87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6953" t="12199" r="6953" b="12199"/>
          <a:stretch/>
        </p:blipFill>
        <p:spPr>
          <a:xfrm>
            <a:off x="9829174" y="392993"/>
            <a:ext cx="1404195" cy="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68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531A9A3B-E034-7940-B581-D711A490C1E2}"/>
              </a:ext>
            </a:extLst>
          </p:cNvPr>
          <p:cNvSpPr/>
          <p:nvPr userDrawn="1"/>
        </p:nvSpPr>
        <p:spPr>
          <a:xfrm>
            <a:off x="359859" y="2018702"/>
            <a:ext cx="13105820" cy="57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="" xmlns:a16="http://schemas.microsoft.com/office/drawing/2014/main" id="{D3023185-64FB-0047-9EFC-3940CFF38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0375"/>
            <a:ext cx="13212484" cy="6051550"/>
          </a:xfrm>
          <a:custGeom>
            <a:avLst/>
            <a:gdLst>
              <a:gd name="connsiteX0" fmla="*/ 0 w 13212484"/>
              <a:gd name="connsiteY0" fmla="*/ 0 h 6051550"/>
              <a:gd name="connsiteX1" fmla="*/ 13212484 w 13212484"/>
              <a:gd name="connsiteY1" fmla="*/ 0 h 6051550"/>
              <a:gd name="connsiteX2" fmla="*/ 12391672 w 13212484"/>
              <a:gd name="connsiteY2" fmla="*/ 6051550 h 6051550"/>
              <a:gd name="connsiteX3" fmla="*/ 0 w 13212484"/>
              <a:gd name="connsiteY3" fmla="*/ 6051550 h 60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2484" h="6051550">
                <a:moveTo>
                  <a:pt x="0" y="0"/>
                </a:moveTo>
                <a:lnTo>
                  <a:pt x="13212484" y="0"/>
                </a:lnTo>
                <a:lnTo>
                  <a:pt x="12391672" y="6051550"/>
                </a:lnTo>
                <a:lnTo>
                  <a:pt x="0" y="60515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4969DD2-8314-564E-9172-519831D69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69" y="350812"/>
            <a:ext cx="2243839" cy="87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6953" t="12199" r="6953" b="12199"/>
          <a:stretch/>
        </p:blipFill>
        <p:spPr>
          <a:xfrm>
            <a:off x="9829174" y="392993"/>
            <a:ext cx="1404195" cy="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73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1251229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idx="1" hasCustomPrompt="1"/>
          </p:nvPr>
        </p:nvSpPr>
        <p:spPr>
          <a:xfrm>
            <a:off x="1008064" y="2591552"/>
            <a:ext cx="12312651" cy="4683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80097" indent="-480097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" y="1802461"/>
            <a:ext cx="691277" cy="360261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A65FC4E-08CB-F042-A458-BD93F74AB7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69" y="350812"/>
            <a:ext cx="2243839" cy="87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6953" t="12199" r="6953" b="12199"/>
          <a:stretch/>
        </p:blipFill>
        <p:spPr>
          <a:xfrm>
            <a:off x="9829174" y="392993"/>
            <a:ext cx="1404195" cy="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1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Extra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2" y="1251229"/>
            <a:ext cx="12312651" cy="1055513"/>
          </a:xfrm>
        </p:spPr>
        <p:txBody>
          <a:bodyPr>
            <a:normAutofit/>
          </a:bodyPr>
          <a:lstStyle>
            <a:lvl1pPr algn="ctr">
              <a:defRPr sz="3600"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1008062" y="2332935"/>
            <a:ext cx="12312653" cy="69174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617268" indent="0">
              <a:buNone/>
              <a:defRPr sz="2700" b="1"/>
            </a:lvl2pPr>
            <a:lvl3pPr marL="1234533" indent="0">
              <a:buNone/>
              <a:defRPr sz="2400" b="1"/>
            </a:lvl3pPr>
            <a:lvl4pPr marL="1851801" indent="0">
              <a:buNone/>
              <a:defRPr sz="2200" b="1"/>
            </a:lvl4pPr>
            <a:lvl5pPr marL="2469068" indent="0">
              <a:buNone/>
              <a:defRPr sz="2200" b="1"/>
            </a:lvl5pPr>
            <a:lvl6pPr marL="3086337" indent="0">
              <a:buNone/>
              <a:defRPr sz="2200" b="1"/>
            </a:lvl6pPr>
            <a:lvl7pPr marL="3703603" indent="0">
              <a:buNone/>
              <a:defRPr sz="2200" b="1"/>
            </a:lvl7pPr>
            <a:lvl8pPr marL="4320870" indent="0">
              <a:buNone/>
              <a:defRPr sz="2200" b="1"/>
            </a:lvl8pPr>
            <a:lvl9pPr marL="4938138" indent="0">
              <a:buNone/>
              <a:defRPr sz="22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8062" y="3240714"/>
            <a:ext cx="12312651" cy="4034718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802461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1DB73C13-E172-AC44-B708-983B41521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69" y="350812"/>
            <a:ext cx="2243839" cy="874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l="6953" t="12199" r="6953" b="12199"/>
          <a:stretch/>
        </p:blipFill>
        <p:spPr>
          <a:xfrm>
            <a:off x="9829174" y="392993"/>
            <a:ext cx="1404195" cy="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9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1251229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08062" y="2592328"/>
            <a:ext cx="6048376" cy="4683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800"/>
            </a:lvl1pPr>
            <a:lvl2pPr marL="848742" indent="-368646">
              <a:defRPr sz="2400"/>
            </a:lvl2pPr>
            <a:lvl3pPr marL="1208815" indent="-360072">
              <a:defRPr sz="2000"/>
            </a:lvl3pPr>
            <a:lvl4pPr marL="1453150" indent="-244334">
              <a:defRPr sz="1600"/>
            </a:lvl4pPr>
            <a:lvl5pPr marL="1453150" indent="0">
              <a:buNone/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272337" y="2592328"/>
            <a:ext cx="6048376" cy="4683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800"/>
            </a:lvl1pPr>
            <a:lvl2pPr marL="844455" indent="-355785">
              <a:defRPr sz="2400"/>
            </a:lvl2pPr>
            <a:lvl3pPr marL="1208815" indent="-360072">
              <a:defRPr sz="2000"/>
            </a:lvl3pPr>
            <a:lvl4pPr marL="1457437" indent="-240049">
              <a:defRPr sz="1600"/>
            </a:lvl4pPr>
            <a:lvl5pPr marL="1697484" indent="-244334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802461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F8B1268-AA67-3C43-B717-FC020CD36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69" y="350812"/>
            <a:ext cx="2243839" cy="874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6953" t="12199" r="6953" b="12199"/>
          <a:stretch/>
        </p:blipFill>
        <p:spPr>
          <a:xfrm>
            <a:off x="9829174" y="392993"/>
            <a:ext cx="1404195" cy="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 mit gemeinsam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1251229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064" y="2306742"/>
            <a:ext cx="12312651" cy="937199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17268" indent="0">
              <a:buNone/>
              <a:defRPr sz="2700" b="1"/>
            </a:lvl2pPr>
            <a:lvl3pPr marL="1234533" indent="0">
              <a:buNone/>
              <a:defRPr sz="2400" b="1"/>
            </a:lvl3pPr>
            <a:lvl4pPr marL="1851801" indent="0">
              <a:buNone/>
              <a:defRPr sz="2200" b="1"/>
            </a:lvl4pPr>
            <a:lvl5pPr marL="2469068" indent="0">
              <a:buNone/>
              <a:defRPr sz="2200" b="1"/>
            </a:lvl5pPr>
            <a:lvl6pPr marL="3086337" indent="0">
              <a:buNone/>
              <a:defRPr sz="2200" b="1"/>
            </a:lvl6pPr>
            <a:lvl7pPr marL="3703603" indent="0">
              <a:buNone/>
              <a:defRPr sz="2200" b="1"/>
            </a:lvl7pPr>
            <a:lvl8pPr marL="4320870" indent="0">
              <a:buNone/>
              <a:defRPr sz="2200" b="1"/>
            </a:lvl8pPr>
            <a:lvl9pPr marL="4938138" indent="0">
              <a:buNone/>
              <a:defRPr sz="22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08062" y="3459974"/>
            <a:ext cx="6048376" cy="3815539"/>
          </a:xfrm>
        </p:spPr>
        <p:txBody>
          <a:bodyPr/>
          <a:lstStyle>
            <a:lvl1pPr marL="360072" indent="-360072">
              <a:spcBef>
                <a:spcPts val="1200"/>
              </a:spcBef>
              <a:defRPr sz="2800"/>
            </a:lvl1pPr>
            <a:lvl2pPr marL="733004" indent="-368646">
              <a:defRPr sz="2400"/>
            </a:lvl2pPr>
            <a:lvl3pPr marL="1093076" indent="-360072">
              <a:defRPr sz="2100"/>
            </a:lvl3pPr>
            <a:lvl4pPr marL="1337413" indent="-244334">
              <a:defRPr sz="1500"/>
            </a:lvl4pPr>
            <a:lvl5pPr marL="1568888" indent="-244334"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7272337" y="3459974"/>
            <a:ext cx="6048376" cy="3815539"/>
          </a:xfrm>
        </p:spPr>
        <p:txBody>
          <a:bodyPr>
            <a:normAutofit/>
          </a:bodyPr>
          <a:lstStyle>
            <a:lvl1pPr marL="360072" indent="-360072">
              <a:spcBef>
                <a:spcPts val="1200"/>
              </a:spcBef>
              <a:defRPr sz="2800"/>
            </a:lvl1pPr>
            <a:lvl2pPr marL="733004" indent="-372933">
              <a:defRPr sz="2400"/>
            </a:lvl2pPr>
            <a:lvl3pPr marL="1093076" indent="-360072" defTabSz="1093076">
              <a:defRPr sz="2100"/>
            </a:lvl3pPr>
            <a:lvl4pPr marL="1337413" indent="-244334">
              <a:defRPr sz="1500"/>
            </a:lvl4pPr>
            <a:lvl5pPr marL="1568888" indent="-231475">
              <a:defRPr sz="14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" y="1802461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74F5ED25-3F66-854F-B528-AE7FA6FA05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69" y="350812"/>
            <a:ext cx="2243839" cy="874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l="6953" t="12199" r="6953" b="12199"/>
          <a:stretch/>
        </p:blipFill>
        <p:spPr>
          <a:xfrm>
            <a:off x="9829174" y="392993"/>
            <a:ext cx="1404195" cy="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- schmal -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1251229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08068" y="2591552"/>
            <a:ext cx="3959225" cy="4683961"/>
          </a:xfrm>
        </p:spPr>
        <p:txBody>
          <a:bodyPr>
            <a:normAutofit/>
          </a:bodyPr>
          <a:lstStyle>
            <a:lvl1pPr marL="360072" indent="-360072">
              <a:spcBef>
                <a:spcPts val="1200"/>
              </a:spcBef>
              <a:defRPr sz="2800" baseline="0"/>
            </a:lvl1pPr>
            <a:lvl2pPr marL="733004" indent="-372933">
              <a:defRPr sz="2400"/>
            </a:lvl2pPr>
            <a:lvl3pPr marL="1093076" indent="-360072">
              <a:defRPr sz="2100"/>
            </a:lvl3pPr>
            <a:lvl4pPr marL="1337413" indent="-244334">
              <a:defRPr sz="1500"/>
            </a:lvl4pPr>
            <a:lvl5pPr marL="1568888" indent="-231475"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83190" y="2591552"/>
            <a:ext cx="8137525" cy="4683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697484" indent="-364359">
              <a:defRPr sz="21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802461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65F92898-8012-6F48-9DA7-FA4C893C3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69" y="350812"/>
            <a:ext cx="2243839" cy="874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6953" t="12199" r="6953" b="12199"/>
          <a:stretch/>
        </p:blipFill>
        <p:spPr>
          <a:xfrm>
            <a:off x="9829174" y="392993"/>
            <a:ext cx="1404195" cy="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3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- breit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1251229"/>
            <a:ext cx="12312651" cy="1055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10114" y="2591554"/>
            <a:ext cx="8145407" cy="4683960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 marL="848742" indent="-368646">
              <a:defRPr sz="2800"/>
            </a:lvl2pPr>
            <a:lvl3pPr marL="1208815" indent="-360072">
              <a:defRPr sz="2400"/>
            </a:lvl3pPr>
            <a:lvl4pPr marL="1453150" indent="-244334">
              <a:defRPr sz="2100"/>
            </a:lvl4pPr>
            <a:lvl5pPr marL="1697484" indent="-244334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9356247" y="2591552"/>
            <a:ext cx="3975982" cy="4683961"/>
          </a:xfrm>
        </p:spPr>
        <p:txBody>
          <a:bodyPr>
            <a:normAutofit/>
          </a:bodyPr>
          <a:lstStyle>
            <a:lvl1pPr marL="360072" indent="-360072">
              <a:spcBef>
                <a:spcPts val="1200"/>
              </a:spcBef>
              <a:defRPr sz="2400"/>
            </a:lvl1pPr>
            <a:lvl2pPr marL="604408" indent="-252908">
              <a:defRPr sz="2100"/>
            </a:lvl2pPr>
            <a:lvl3pPr marL="848742" indent="-246479">
              <a:defRPr sz="1500"/>
            </a:lvl3pPr>
            <a:lvl4pPr marL="1086647" indent="-237906">
              <a:defRPr sz="1400"/>
            </a:lvl4pPr>
            <a:lvl5pPr marL="1333126" indent="-246479"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802461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E51AA9F8-408C-5A42-B6B1-7A57DC0A7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69" y="350812"/>
            <a:ext cx="2243839" cy="874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6953" t="12199" r="6953" b="12199"/>
          <a:stretch/>
        </p:blipFill>
        <p:spPr>
          <a:xfrm>
            <a:off x="9829174" y="392993"/>
            <a:ext cx="1404195" cy="7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08064" y="1226592"/>
            <a:ext cx="12312651" cy="1055513"/>
          </a:xfrm>
          <a:prstGeom prst="rect">
            <a:avLst/>
          </a:prstGeom>
        </p:spPr>
        <p:txBody>
          <a:bodyPr vert="horz" lIns="0" tIns="0" rIns="0" bIns="48604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064" y="2522710"/>
            <a:ext cx="12312651" cy="4752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" y="1487977"/>
            <a:ext cx="691277" cy="36026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B081AD4-B2F5-454B-9242-75B3ED5AD9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" y="290462"/>
            <a:ext cx="0" cy="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1E1BA560-6177-6B43-8A65-925481D25DE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31" y="146442"/>
            <a:ext cx="13932000" cy="93262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CAB6CC20-2FA2-7F40-8673-2DFA25A338A0}"/>
              </a:ext>
            </a:extLst>
          </p:cNvPr>
          <p:cNvCxnSpPr>
            <a:cxnSpLocks/>
          </p:cNvCxnSpPr>
          <p:nvPr userDrawn="1"/>
        </p:nvCxnSpPr>
        <p:spPr>
          <a:xfrm>
            <a:off x="1008063" y="2282105"/>
            <a:ext cx="12312652" cy="0"/>
          </a:xfrm>
          <a:prstGeom prst="line">
            <a:avLst/>
          </a:prstGeom>
          <a:ln w="158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48" r:id="rId2"/>
    <p:sldLayoutId id="2147483749" r:id="rId3"/>
    <p:sldLayoutId id="2147483724" r:id="rId4"/>
    <p:sldLayoutId id="2147483726" r:id="rId5"/>
    <p:sldLayoutId id="2147483727" r:id="rId6"/>
    <p:sldLayoutId id="2147483728" r:id="rId7"/>
    <p:sldLayoutId id="2147483730" r:id="rId8"/>
    <p:sldLayoutId id="2147483731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1234533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chemeClr val="tx1"/>
          </a:solidFill>
          <a:latin typeface="Trebuchet MS" panose="020B070302020209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80097" indent="-480097" algn="l" defTabSz="1234533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SzPct val="84000"/>
        <a:buFontTx/>
        <a:buBlip>
          <a:blip r:embed="rId19"/>
        </a:buBlip>
        <a:defRPr sz="28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973054" indent="-492957" algn="l" defTabSz="1234533" rtl="0" eaLnBrk="1" latinLnBrk="0" hangingPunct="1">
        <a:lnSpc>
          <a:spcPct val="120000"/>
        </a:lnSpc>
        <a:spcBef>
          <a:spcPts val="601"/>
        </a:spcBef>
        <a:spcAft>
          <a:spcPts val="0"/>
        </a:spcAft>
        <a:buSzPct val="84000"/>
        <a:buFontTx/>
        <a:buBlip>
          <a:blip r:embed="rId19"/>
        </a:buBlip>
        <a:defRPr sz="24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333126" indent="-360072" algn="l" defTabSz="1234533" rtl="0" eaLnBrk="1" latinLnBrk="0" hangingPunct="1">
        <a:lnSpc>
          <a:spcPct val="120000"/>
        </a:lnSpc>
        <a:spcBef>
          <a:spcPts val="300"/>
        </a:spcBef>
        <a:spcAft>
          <a:spcPts val="0"/>
        </a:spcAft>
        <a:buSzPct val="84000"/>
        <a:buFontTx/>
        <a:buBlip>
          <a:blip r:embed="rId19"/>
        </a:buBlip>
        <a:defRPr sz="20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573175" indent="-240049" algn="l" defTabSz="1234533" rtl="0" eaLnBrk="1" latinLnBrk="0" hangingPunct="1">
        <a:lnSpc>
          <a:spcPct val="120000"/>
        </a:lnSpc>
        <a:spcBef>
          <a:spcPts val="300"/>
        </a:spcBef>
        <a:spcAft>
          <a:spcPts val="0"/>
        </a:spcAft>
        <a:buSzPct val="84000"/>
        <a:buFontTx/>
        <a:buBlip>
          <a:blip r:embed="rId19"/>
        </a:buBlip>
        <a:defRPr sz="16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933247" indent="-240049" algn="l" defTabSz="1234533" rtl="0" eaLnBrk="1" latinLnBrk="0" hangingPunct="1">
        <a:lnSpc>
          <a:spcPct val="120000"/>
        </a:lnSpc>
        <a:spcBef>
          <a:spcPts val="150"/>
        </a:spcBef>
        <a:spcAft>
          <a:spcPts val="0"/>
        </a:spcAft>
        <a:buSzPct val="84000"/>
        <a:buFontTx/>
        <a:buBlip>
          <a:blip r:embed="rId20"/>
        </a:buBlip>
        <a:defRPr sz="15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3394969" indent="-308634" algn="l" defTabSz="1234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2236" indent="-308634" algn="l" defTabSz="1234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503" indent="-308634" algn="l" defTabSz="1234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770" indent="-308634" algn="l" defTabSz="12345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68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33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801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9068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337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603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870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8138" algn="l" defTabSz="1234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583" userDrawn="1">
          <p15:clr>
            <a:srgbClr val="F26B43"/>
          </p15:clr>
        </p15:guide>
        <p15:guide id="2" pos="6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sitive-energy-buildings.eu/resourc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7255C0B6-9F88-B046-8817-5ABE64B25B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576699" cy="7781925"/>
          </a:xfrm>
          <a:solidFill>
            <a:schemeClr val="accent5"/>
          </a:solidFill>
        </p:spPr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A86C76C7-7D63-614C-A13F-1A791E4312D1}"/>
              </a:ext>
            </a:extLst>
          </p:cNvPr>
          <p:cNvSpPr txBox="1"/>
          <p:nvPr/>
        </p:nvSpPr>
        <p:spPr>
          <a:xfrm>
            <a:off x="503879" y="1609334"/>
            <a:ext cx="7849090" cy="3649818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AT" sz="4800" b="1" dirty="0">
                <a:solidFill>
                  <a:schemeClr val="bg1"/>
                </a:solidFill>
              </a:rPr>
              <a:t>EXCESS-Project </a:t>
            </a:r>
            <a:r>
              <a:rPr lang="de-AT" sz="4800" b="1" dirty="0" err="1">
                <a:solidFill>
                  <a:schemeClr val="bg1"/>
                </a:solidFill>
              </a:rPr>
              <a:t>Overview</a:t>
            </a:r>
            <a:r>
              <a:rPr lang="de-AT" sz="3600" dirty="0"/>
              <a:t>	</a:t>
            </a:r>
            <a:br>
              <a:rPr lang="de-AT" sz="3600" dirty="0"/>
            </a:br>
            <a:endParaRPr lang="de-DE" sz="3600" i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de-AT" sz="2800" dirty="0">
                <a:solidFill>
                  <a:schemeClr val="bg1"/>
                </a:solidFill>
              </a:rPr>
              <a:t>Andreas Tuerk (JR</a:t>
            </a:r>
            <a:r>
              <a:rPr lang="de-AT" sz="2800" dirty="0" smtClean="0">
                <a:solidFill>
                  <a:schemeClr val="bg1"/>
                </a:solidFill>
              </a:rPr>
              <a:t>), </a:t>
            </a:r>
            <a:r>
              <a:rPr lang="de-AT" sz="2800" dirty="0" err="1" smtClean="0">
                <a:solidFill>
                  <a:schemeClr val="bg1"/>
                </a:solidFill>
              </a:rPr>
              <a:t>Coordinator</a:t>
            </a:r>
            <a:r>
              <a:rPr lang="de-AT" sz="2800" dirty="0" smtClean="0">
                <a:solidFill>
                  <a:schemeClr val="bg1"/>
                </a:solidFill>
              </a:rPr>
              <a:t> </a:t>
            </a:r>
            <a:endParaRPr lang="de-AT" sz="2800" dirty="0">
              <a:solidFill>
                <a:schemeClr val="bg1"/>
              </a:solidFill>
            </a:endParaRPr>
          </a:p>
          <a:p>
            <a:r>
              <a:rPr lang="de-AT" sz="2800" dirty="0" smtClean="0">
                <a:solidFill>
                  <a:schemeClr val="bg1"/>
                </a:solidFill>
              </a:rPr>
              <a:t>Francesco </a:t>
            </a:r>
            <a:r>
              <a:rPr lang="de-AT" sz="2800" dirty="0">
                <a:solidFill>
                  <a:schemeClr val="bg1"/>
                </a:solidFill>
              </a:rPr>
              <a:t>Reda (VTT</a:t>
            </a:r>
            <a:r>
              <a:rPr lang="de-AT" sz="2800" dirty="0" smtClean="0">
                <a:solidFill>
                  <a:schemeClr val="bg1"/>
                </a:solidFill>
              </a:rPr>
              <a:t>), Technical </a:t>
            </a:r>
            <a:r>
              <a:rPr lang="de-AT" sz="2800" dirty="0" err="1" smtClean="0">
                <a:solidFill>
                  <a:schemeClr val="bg1"/>
                </a:solidFill>
              </a:rPr>
              <a:t>coordinator</a:t>
            </a:r>
            <a:endParaRPr lang="de-AT" sz="2800" dirty="0" smtClean="0">
              <a:solidFill>
                <a:schemeClr val="bg1"/>
              </a:solidFill>
            </a:endParaRPr>
          </a:p>
          <a:p>
            <a:endParaRPr lang="de-AT" sz="2800" dirty="0">
              <a:solidFill>
                <a:schemeClr val="bg1"/>
              </a:solidFill>
            </a:endParaRPr>
          </a:p>
          <a:p>
            <a:r>
              <a:rPr lang="de-AT" sz="2800" dirty="0" smtClean="0">
                <a:solidFill>
                  <a:schemeClr val="bg1"/>
                </a:solidFill>
              </a:rPr>
              <a:t>Advisory Board Meeting 8.2.2021</a:t>
            </a:r>
            <a:endParaRPr lang="de-AT" sz="28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Demo site Finland, Espoo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Nordic Climate)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129" y="2666792"/>
            <a:ext cx="3502919" cy="233185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47899" y="2378752"/>
            <a:ext cx="8641200" cy="506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600" b="1" dirty="0">
                <a:latin typeface="Calibri" panose="020F0502020204030204" pitchFamily="34" charset="0"/>
                <a:cs typeface="Arial" pitchFamily="34" charset="0"/>
              </a:rPr>
              <a:t>Deep boreholes 3x800m</a:t>
            </a:r>
            <a:r>
              <a:rPr lang="en-US" sz="2600" dirty="0">
                <a:latin typeface="Calibri" panose="020F0502020204030204" pitchFamily="34" charset="0"/>
                <a:cs typeface="Arial" pitchFamily="34" charset="0"/>
              </a:rPr>
              <a:t> (drilling technology and heat exchangers collector</a:t>
            </a:r>
            <a:r>
              <a:rPr lang="en-US" sz="2600" dirty="0" smtClean="0">
                <a:latin typeface="Calibri" panose="020F0502020204030204" pitchFamily="34" charset="0"/>
                <a:cs typeface="Arial" pitchFamily="34" charset="0"/>
              </a:rPr>
              <a:t>)</a:t>
            </a:r>
          </a:p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600" b="1" dirty="0">
                <a:latin typeface="Calibri" panose="020F0502020204030204" pitchFamily="34" charset="0"/>
                <a:cs typeface="Arial" pitchFamily="34" charset="0"/>
              </a:rPr>
              <a:t>Multisource ground source heat pump </a:t>
            </a:r>
            <a:r>
              <a:rPr lang="en-US" sz="2600" dirty="0">
                <a:latin typeface="Calibri" panose="020F0502020204030204" pitchFamily="34" charset="0"/>
                <a:cs typeface="Arial" pitchFamily="34" charset="0"/>
              </a:rPr>
              <a:t>system for deep boreholes with high COP for </a:t>
            </a:r>
            <a:r>
              <a:rPr lang="en-US" sz="2600" dirty="0" smtClean="0">
                <a:latin typeface="Calibri" panose="020F0502020204030204" pitchFamily="34" charset="0"/>
                <a:cs typeface="Arial" pitchFamily="34" charset="0"/>
              </a:rPr>
              <a:t>District Heating Water</a:t>
            </a:r>
            <a:endParaRPr lang="en-US" sz="2600" dirty="0">
              <a:latin typeface="Calibri" panose="020F0502020204030204" pitchFamily="34" charset="0"/>
              <a:cs typeface="Arial" pitchFamily="34" charset="0"/>
            </a:endParaRPr>
          </a:p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libri" panose="020F0502020204030204" pitchFamily="34" charset="0"/>
                <a:cs typeface="Arial" pitchFamily="34" charset="0"/>
              </a:rPr>
              <a:t>70 </a:t>
            </a:r>
            <a:r>
              <a:rPr lang="en-US" sz="2600" b="1" dirty="0" err="1" smtClean="0">
                <a:latin typeface="Calibri" panose="020F0502020204030204" pitchFamily="34" charset="0"/>
                <a:cs typeface="Arial" pitchFamily="34" charset="0"/>
              </a:rPr>
              <a:t>kWel</a:t>
            </a:r>
            <a:r>
              <a:rPr lang="en-US" sz="2600" b="1" dirty="0" smtClean="0">
                <a:latin typeface="Calibri" panose="020F0502020204030204" pitchFamily="34" charset="0"/>
                <a:cs typeface="Arial" pitchFamily="34" charset="0"/>
              </a:rPr>
              <a:t> PVT </a:t>
            </a:r>
            <a:r>
              <a:rPr lang="en-US" sz="2600" b="1" dirty="0">
                <a:latin typeface="Calibri" panose="020F0502020204030204" pitchFamily="34" charset="0"/>
                <a:cs typeface="Arial" pitchFamily="34" charset="0"/>
              </a:rPr>
              <a:t>panels</a:t>
            </a:r>
            <a:r>
              <a:rPr lang="en-US" sz="2600" dirty="0"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marL="922284" lvl="1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Arial" pitchFamily="34" charset="0"/>
              </a:rPr>
              <a:t>for multisource ground source heat pump with defrosting function </a:t>
            </a:r>
          </a:p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libri" panose="020F0502020204030204" pitchFamily="34" charset="0"/>
                <a:cs typeface="Arial" pitchFamily="34" charset="0"/>
              </a:rPr>
              <a:t>Seasonal </a:t>
            </a:r>
            <a:r>
              <a:rPr lang="en-US" sz="2600" b="1" dirty="0">
                <a:latin typeface="Calibri" panose="020F0502020204030204" pitchFamily="34" charset="0"/>
                <a:cs typeface="Arial" pitchFamily="34" charset="0"/>
              </a:rPr>
              <a:t>borehole storage</a:t>
            </a:r>
            <a:r>
              <a:rPr lang="en-US" sz="2600" dirty="0">
                <a:latin typeface="Calibri" panose="020F0502020204030204" pitchFamily="34" charset="0"/>
                <a:cs typeface="Arial" pitchFamily="34" charset="0"/>
              </a:rPr>
              <a:t>. PVT heat surplus will be used to charge the ground during transitional </a:t>
            </a:r>
            <a:r>
              <a:rPr lang="en-US" sz="2600" dirty="0" smtClean="0">
                <a:latin typeface="Calibri" panose="020F0502020204030204" pitchFamily="34" charset="0"/>
                <a:cs typeface="Arial" pitchFamily="34" charset="0"/>
              </a:rPr>
              <a:t>months</a:t>
            </a:r>
            <a:endParaRPr lang="en-US" sz="26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225229" y="5344459"/>
            <a:ext cx="2963878" cy="945890"/>
          </a:xfrm>
          <a:prstGeom prst="rect">
            <a:avLst/>
          </a:prstGeom>
          <a:noFill/>
        </p:spPr>
        <p:txBody>
          <a:bodyPr wrap="none" lIns="122550" tIns="122550" rIns="122550" bIns="122550" rtlCol="0" anchor="ctr" anchorCtr="0">
            <a:spAutoFit/>
          </a:bodyPr>
          <a:lstStyle/>
          <a:p>
            <a:pPr algn="ctr"/>
            <a:r>
              <a:rPr lang="en-US" sz="2269" dirty="0">
                <a:solidFill>
                  <a:srgbClr val="0070C0"/>
                </a:solidFill>
              </a:rPr>
              <a:t>Finnish demonstration </a:t>
            </a:r>
            <a:br>
              <a:rPr lang="en-US" sz="2269" dirty="0">
                <a:solidFill>
                  <a:srgbClr val="0070C0"/>
                </a:solidFill>
              </a:rPr>
            </a:br>
            <a:r>
              <a:rPr lang="en-US" sz="2269" dirty="0">
                <a:solidFill>
                  <a:srgbClr val="0070C0"/>
                </a:solidFill>
              </a:rPr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4940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399" y="866542"/>
            <a:ext cx="9151389" cy="1142907"/>
          </a:xfrm>
        </p:spPr>
        <p:txBody>
          <a:bodyPr/>
          <a:lstStyle/>
          <a:p>
            <a:pPr algn="r"/>
            <a:r>
              <a:rPr lang="de-AT" sz="3200" dirty="0" err="1" smtClean="0"/>
              <a:t>Unlocking</a:t>
            </a:r>
            <a:r>
              <a:rPr lang="de-AT" sz="3200" dirty="0" smtClean="0"/>
              <a:t> </a:t>
            </a:r>
            <a:r>
              <a:rPr lang="de-AT" sz="3200" dirty="0" err="1" smtClean="0"/>
              <a:t>flexibilities</a:t>
            </a:r>
            <a:r>
              <a:rPr lang="de-AT" sz="3200" dirty="0" smtClean="0"/>
              <a:t> </a:t>
            </a:r>
            <a:r>
              <a:rPr lang="de-AT" sz="3200" dirty="0" err="1" smtClean="0"/>
              <a:t>and</a:t>
            </a:r>
            <a:r>
              <a:rPr lang="de-AT" sz="3200" dirty="0" smtClean="0"/>
              <a:t> </a:t>
            </a:r>
            <a:r>
              <a:rPr lang="de-AT" sz="3200" dirty="0" err="1" smtClean="0"/>
              <a:t>virtual</a:t>
            </a:r>
            <a:r>
              <a:rPr lang="de-AT" sz="3200" dirty="0"/>
              <a:t> </a:t>
            </a:r>
            <a:r>
              <a:rPr lang="de-AT" sz="3200" dirty="0" err="1" smtClean="0"/>
              <a:t>trading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863929" y="2162723"/>
            <a:ext cx="12463849" cy="4320599"/>
          </a:xfrm>
        </p:spPr>
        <p:txBody>
          <a:bodyPr>
            <a:normAutofit/>
          </a:bodyPr>
          <a:lstStyle/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chemeClr val="tx1"/>
                </a:solidFill>
              </a:rPr>
              <a:t>D</a:t>
            </a:r>
            <a:r>
              <a:rPr lang="en-GB" sz="3200" b="1" dirty="0" smtClean="0">
                <a:solidFill>
                  <a:schemeClr val="tx1"/>
                </a:solidFill>
              </a:rPr>
              <a:t>emand </a:t>
            </a:r>
            <a:r>
              <a:rPr lang="en-GB" sz="3200" b="1" dirty="0">
                <a:solidFill>
                  <a:schemeClr val="tx1"/>
                </a:solidFill>
              </a:rPr>
              <a:t>side flexibility profiling mechanisms </a:t>
            </a:r>
          </a:p>
          <a:p>
            <a:pPr marL="1148539" lvl="1" indent="-457200">
              <a:buFont typeface="Wingdings" panose="05000000000000000000" pitchFamily="2" charset="2"/>
              <a:buChar char="ü"/>
            </a:pPr>
            <a:r>
              <a:rPr lang="en-GB" sz="3200" dirty="0" smtClean="0"/>
              <a:t>deliver </a:t>
            </a:r>
            <a:r>
              <a:rPr lang="en-GB" sz="3200" dirty="0"/>
              <a:t>context-aware flexibility profiles</a:t>
            </a:r>
            <a:endParaRPr lang="de-AT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b="1" dirty="0" smtClean="0">
                <a:solidFill>
                  <a:schemeClr val="tx1"/>
                </a:solidFill>
              </a:rPr>
              <a:t>Advanced </a:t>
            </a:r>
            <a:r>
              <a:rPr lang="en-GB" sz="3200" b="1" dirty="0">
                <a:solidFill>
                  <a:schemeClr val="tx1"/>
                </a:solidFill>
              </a:rPr>
              <a:t>forecasting algorithms </a:t>
            </a:r>
            <a:r>
              <a:rPr lang="en-GB" sz="3200" dirty="0">
                <a:solidFill>
                  <a:schemeClr val="tx1"/>
                </a:solidFill>
              </a:rPr>
              <a:t>for short- and mid-term accurate demand and generation forecasting</a:t>
            </a:r>
            <a:endParaRPr lang="de-AT" sz="32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GB" sz="3200" b="1" dirty="0" err="1" smtClean="0">
                <a:solidFill>
                  <a:schemeClr val="tx1"/>
                </a:solidFill>
              </a:rPr>
              <a:t>Blockchain</a:t>
            </a:r>
            <a:r>
              <a:rPr lang="en-GB" sz="3200" b="1" dirty="0" smtClean="0">
                <a:solidFill>
                  <a:schemeClr val="tx1"/>
                </a:solidFill>
              </a:rPr>
              <a:t>-enabled </a:t>
            </a:r>
            <a:r>
              <a:rPr lang="en-GB" sz="3200" b="1" dirty="0">
                <a:solidFill>
                  <a:schemeClr val="tx1"/>
                </a:solidFill>
              </a:rPr>
              <a:t>environment and applications </a:t>
            </a:r>
            <a:r>
              <a:rPr lang="en-GB" sz="3200" dirty="0" smtClean="0">
                <a:solidFill>
                  <a:schemeClr val="tx1"/>
                </a:solidFill>
              </a:rPr>
              <a:t>for </a:t>
            </a:r>
            <a:r>
              <a:rPr lang="en-GB" sz="3200" dirty="0">
                <a:solidFill>
                  <a:schemeClr val="tx1"/>
                </a:solidFill>
              </a:rPr>
              <a:t>i</a:t>
            </a:r>
            <a:r>
              <a:rPr lang="en-GB" sz="3200" dirty="0" smtClean="0">
                <a:solidFill>
                  <a:schemeClr val="tx1"/>
                </a:solidFill>
              </a:rPr>
              <a:t>ncreasing </a:t>
            </a:r>
            <a:r>
              <a:rPr lang="en-GB" sz="3200" dirty="0">
                <a:solidFill>
                  <a:schemeClr val="tx1"/>
                </a:solidFill>
              </a:rPr>
              <a:t>self-consumption and introducing energy communities through peer-to-peer energy sharing and flexibility trading. 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GB" sz="3200" b="1" dirty="0" smtClean="0">
                <a:solidFill>
                  <a:schemeClr val="tx1"/>
                </a:solidFill>
              </a:rPr>
              <a:t>Establishing PEBs/PEDs as energy communities</a:t>
            </a:r>
            <a:endParaRPr lang="de-AT" sz="3200" b="1" dirty="0">
              <a:solidFill>
                <a:schemeClr val="tx1"/>
              </a:solidFill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939" y="963189"/>
            <a:ext cx="12312651" cy="1055513"/>
          </a:xfrm>
        </p:spPr>
        <p:txBody>
          <a:bodyPr/>
          <a:lstStyle/>
          <a:p>
            <a:pPr algn="r"/>
            <a:r>
              <a:rPr lang="de-AT" sz="3200" dirty="0" smtClean="0"/>
              <a:t>User </a:t>
            </a:r>
            <a:r>
              <a:rPr lang="de-AT" sz="3200" dirty="0" err="1" smtClean="0"/>
              <a:t>engagement</a:t>
            </a:r>
            <a:r>
              <a:rPr lang="de-AT" sz="3200" dirty="0" smtClean="0"/>
              <a:t> </a:t>
            </a:r>
            <a:r>
              <a:rPr lang="de-AT" sz="3200" dirty="0" err="1" smtClean="0"/>
              <a:t>and</a:t>
            </a:r>
            <a:r>
              <a:rPr lang="de-AT" sz="3200" dirty="0" smtClean="0"/>
              <a:t> </a:t>
            </a:r>
            <a:r>
              <a:rPr lang="de-AT" sz="3200" dirty="0" err="1" smtClean="0"/>
              <a:t>replication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863929" y="1010562"/>
            <a:ext cx="12456785" cy="511271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chemeClr val="tx1"/>
                </a:solidFill>
              </a:rPr>
              <a:t>Co-design of PEBs concepts </a:t>
            </a:r>
            <a:r>
              <a:rPr lang="en-GB" sz="3200" dirty="0">
                <a:solidFill>
                  <a:schemeClr val="tx1"/>
                </a:solidFill>
              </a:rPr>
              <a:t>and planning documents with all relevant stakeholders (e.g. architects, engineers, building managers, ICT experts) </a:t>
            </a:r>
          </a:p>
          <a:p>
            <a:pPr marL="1148539" lvl="1" indent="-457200">
              <a:buFont typeface="Wingdings" panose="05000000000000000000" pitchFamily="2" charset="2"/>
              <a:buChar char="Ø"/>
            </a:pPr>
            <a:r>
              <a:rPr lang="en-GB" sz="2800" dirty="0"/>
              <a:t>Understand stakeholder needs and involve them in the co-design of the solutions in the pilot site.</a:t>
            </a:r>
          </a:p>
          <a:p>
            <a:pPr marL="1148539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Scalable</a:t>
            </a:r>
            <a:r>
              <a:rPr lang="en-US" sz="2800" dirty="0"/>
              <a:t>, generic business cases as well as a roadmap for upscaling the PEB concept.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Creating an </a:t>
            </a:r>
            <a:r>
              <a:rPr lang="en-US" sz="3200" b="1" dirty="0">
                <a:solidFill>
                  <a:schemeClr val="tx1"/>
                </a:solidFill>
              </a:rPr>
              <a:t>enabling environment for a later market roll-out </a:t>
            </a:r>
            <a:r>
              <a:rPr lang="en-US" sz="3200" dirty="0">
                <a:solidFill>
                  <a:schemeClr val="tx1"/>
                </a:solidFill>
              </a:rPr>
              <a:t>of EXCESS technologies and solutions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09" y="866542"/>
            <a:ext cx="12312651" cy="1055513"/>
          </a:xfrm>
        </p:spPr>
        <p:txBody>
          <a:bodyPr/>
          <a:lstStyle/>
          <a:p>
            <a:r>
              <a:rPr lang="de-AT" sz="3200" dirty="0" err="1" smtClean="0"/>
              <a:t>Achievments</a:t>
            </a:r>
            <a:r>
              <a:rPr lang="de-AT" sz="3200" dirty="0" smtClean="0"/>
              <a:t> </a:t>
            </a:r>
            <a:r>
              <a:rPr lang="de-AT" sz="3200" dirty="0" err="1" smtClean="0"/>
              <a:t>made</a:t>
            </a:r>
            <a:r>
              <a:rPr lang="de-AT" sz="3200" dirty="0" smtClean="0"/>
              <a:t> so </a:t>
            </a:r>
            <a:r>
              <a:rPr lang="de-AT" sz="3200" dirty="0" err="1" smtClean="0"/>
              <a:t>far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1280" y="2591552"/>
            <a:ext cx="12629436" cy="4683961"/>
          </a:xfrm>
        </p:spPr>
        <p:txBody>
          <a:bodyPr>
            <a:normAutofit/>
          </a:bodyPr>
          <a:lstStyle/>
          <a:p>
            <a:r>
              <a:rPr lang="de-AT" dirty="0" smtClean="0"/>
              <a:t>PEB </a:t>
            </a:r>
            <a:r>
              <a:rPr lang="de-AT" dirty="0" err="1" smtClean="0"/>
              <a:t>definition</a:t>
            </a:r>
            <a:r>
              <a:rPr lang="de-AT" dirty="0" smtClean="0"/>
              <a:t>, </a:t>
            </a:r>
            <a:r>
              <a:rPr lang="en-US" dirty="0" smtClean="0"/>
              <a:t>Stocktaking </a:t>
            </a:r>
            <a:r>
              <a:rPr lang="en-US" dirty="0"/>
              <a:t>of PEB examples </a:t>
            </a:r>
            <a:endParaRPr lang="en-US" dirty="0" smtClean="0"/>
          </a:p>
          <a:p>
            <a:r>
              <a:rPr lang="en-US" dirty="0" smtClean="0"/>
              <a:t>Identification </a:t>
            </a:r>
            <a:r>
              <a:rPr lang="en-US" dirty="0"/>
              <a:t>of regulatory and market incentives and barriers </a:t>
            </a:r>
            <a:endParaRPr lang="en-US" dirty="0" smtClean="0"/>
          </a:p>
          <a:p>
            <a:r>
              <a:rPr lang="de-AT" dirty="0"/>
              <a:t>First </a:t>
            </a:r>
            <a:r>
              <a:rPr lang="de-AT" dirty="0" err="1"/>
              <a:t>stakeholder</a:t>
            </a:r>
            <a:r>
              <a:rPr lang="de-AT" dirty="0"/>
              <a:t> Workshops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demo</a:t>
            </a:r>
            <a:r>
              <a:rPr lang="de-AT" dirty="0"/>
              <a:t> countries</a:t>
            </a:r>
          </a:p>
          <a:p>
            <a:r>
              <a:rPr lang="de-AT" b="1" dirty="0" smtClean="0"/>
              <a:t>Major </a:t>
            </a:r>
            <a:r>
              <a:rPr lang="de-AT" b="1" dirty="0" err="1" smtClean="0"/>
              <a:t>innovations</a:t>
            </a:r>
            <a:r>
              <a:rPr lang="de-AT" b="1" dirty="0" smtClean="0"/>
              <a:t> </a:t>
            </a:r>
            <a:r>
              <a:rPr lang="de-AT" b="1" dirty="0" err="1" smtClean="0"/>
              <a:t>related</a:t>
            </a:r>
            <a:r>
              <a:rPr lang="de-AT" b="1" dirty="0" smtClean="0"/>
              <a:t> </a:t>
            </a:r>
            <a:r>
              <a:rPr lang="de-AT" b="1" dirty="0" err="1" smtClean="0"/>
              <a:t>to</a:t>
            </a:r>
            <a:r>
              <a:rPr lang="de-AT" b="1" dirty="0" smtClean="0"/>
              <a:t> PED </a:t>
            </a:r>
            <a:r>
              <a:rPr lang="de-AT" b="1" dirty="0" err="1" smtClean="0"/>
              <a:t>technologies</a:t>
            </a:r>
            <a:endParaRPr lang="de-AT" b="1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612" y="5083418"/>
            <a:ext cx="3697304" cy="21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172" y="1170314"/>
            <a:ext cx="132493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 building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produces more energy than it uses via RES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self- consumption rate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energy flexibility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over a time span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one year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high-quality indoor environment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an essential element in the PEB, maintaining the comfort and well-being of the building occupants. 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8679602" y="3458902"/>
            <a:ext cx="4981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 PEB is also able to 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future technologies, such as 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 vehicles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motivation to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maximize the onsite consumption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also share the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surplus renewable energy</a:t>
            </a:r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440" y="2594782"/>
            <a:ext cx="8583409" cy="4767503"/>
            <a:chOff x="345640" y="2318082"/>
            <a:chExt cx="8583409" cy="4767503"/>
          </a:xfrm>
          <a:solidFill>
            <a:schemeClr val="bg1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879" y="2522773"/>
              <a:ext cx="8425170" cy="4562812"/>
            </a:xfrm>
            <a:prstGeom prst="rect">
              <a:avLst/>
            </a:prstGeom>
            <a:grpFill/>
          </p:spPr>
        </p:pic>
        <p:sp>
          <p:nvSpPr>
            <p:cNvPr id="7" name="TextBox 6"/>
            <p:cNvSpPr txBox="1"/>
            <p:nvPr/>
          </p:nvSpPr>
          <p:spPr>
            <a:xfrm>
              <a:off x="345640" y="2318082"/>
              <a:ext cx="2160301" cy="464331"/>
            </a:xfrm>
            <a:prstGeom prst="rect">
              <a:avLst/>
            </a:prstGeom>
            <a:grp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r>
                <a:rPr lang="en-GB" sz="1600" dirty="0" smtClean="0"/>
                <a:t>Source: VTT</a:t>
              </a:r>
              <a:endParaRPr lang="en-GB" sz="1600" dirty="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-4320791" y="65915"/>
            <a:ext cx="12312651" cy="1055513"/>
          </a:xfrm>
        </p:spPr>
        <p:txBody>
          <a:bodyPr/>
          <a:lstStyle/>
          <a:p>
            <a:r>
              <a:rPr lang="de-AT" dirty="0" smtClean="0"/>
              <a:t>PEB </a:t>
            </a:r>
            <a:r>
              <a:rPr lang="de-AT" dirty="0" err="1" smtClean="0"/>
              <a:t>definition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06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Image result for coope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16565" r="18074" b="18221"/>
          <a:stretch/>
        </p:blipFill>
        <p:spPr bwMode="auto">
          <a:xfrm>
            <a:off x="11079778" y="1178057"/>
            <a:ext cx="2346993" cy="23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866542"/>
            <a:ext cx="12312651" cy="1055513"/>
          </a:xfrm>
        </p:spPr>
        <p:txBody>
          <a:bodyPr/>
          <a:lstStyle/>
          <a:p>
            <a:r>
              <a:rPr lang="de-AT" dirty="0" smtClean="0"/>
              <a:t>EXCESS PEB </a:t>
            </a:r>
            <a:r>
              <a:rPr lang="de-AT" dirty="0" err="1" smtClean="0"/>
              <a:t>definition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7671" y="2449046"/>
            <a:ext cx="5740068" cy="2615172"/>
          </a:xfrm>
        </p:spPr>
        <p:txBody>
          <a:bodyPr>
            <a:noAutofit/>
          </a:bodyPr>
          <a:lstStyle/>
          <a:p>
            <a:endParaRPr lang="de-AT" sz="3200" dirty="0" smtClean="0"/>
          </a:p>
          <a:p>
            <a:r>
              <a:rPr lang="de-AT" sz="2400" dirty="0" err="1" smtClean="0"/>
              <a:t>Cooperation</a:t>
            </a:r>
            <a:r>
              <a:rPr lang="de-AT" sz="2400" dirty="0" smtClean="0"/>
              <a:t> </a:t>
            </a:r>
            <a:r>
              <a:rPr lang="de-AT" sz="2400" dirty="0" err="1" smtClean="0"/>
              <a:t>with</a:t>
            </a:r>
            <a:r>
              <a:rPr lang="de-AT" sz="2400" dirty="0" smtClean="0"/>
              <a:t>:</a:t>
            </a:r>
          </a:p>
          <a:p>
            <a:pPr lvl="1"/>
            <a:r>
              <a:rPr lang="de-AT" dirty="0" err="1" smtClean="0"/>
              <a:t>sister</a:t>
            </a:r>
            <a:r>
              <a:rPr lang="de-AT" dirty="0" smtClean="0"/>
              <a:t> projects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a </a:t>
            </a:r>
            <a:r>
              <a:rPr lang="de-AT" dirty="0" err="1" smtClean="0"/>
              <a:t>consolidated</a:t>
            </a:r>
            <a:r>
              <a:rPr lang="de-AT" dirty="0" smtClean="0"/>
              <a:t> </a:t>
            </a:r>
            <a:r>
              <a:rPr lang="de-AT" dirty="0" err="1" smtClean="0"/>
              <a:t>definitions</a:t>
            </a:r>
            <a:endParaRPr lang="de-AT" dirty="0" smtClean="0"/>
          </a:p>
          <a:p>
            <a:pPr lvl="1"/>
            <a:r>
              <a:rPr lang="de-AT" dirty="0" err="1"/>
              <a:t>Initiaves</a:t>
            </a:r>
            <a:r>
              <a:rPr lang="de-AT" dirty="0"/>
              <a:t>: New </a:t>
            </a:r>
            <a:r>
              <a:rPr lang="en-US" dirty="0"/>
              <a:t>IEA Annex83 on PEDS and COST Action PED EU </a:t>
            </a:r>
            <a:r>
              <a:rPr lang="en-US" dirty="0" smtClean="0"/>
              <a:t>NET</a:t>
            </a:r>
            <a:endParaRPr lang="de-AT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9" y="2652225"/>
            <a:ext cx="8125280" cy="4434403"/>
          </a:xfrm>
          <a:prstGeom prst="rect">
            <a:avLst/>
          </a:prstGeom>
          <a:noFill/>
        </p:spPr>
      </p:pic>
      <p:sp>
        <p:nvSpPr>
          <p:cNvPr id="117" name="Rectangle 116"/>
          <p:cNvSpPr/>
          <p:nvPr/>
        </p:nvSpPr>
        <p:spPr>
          <a:xfrm>
            <a:off x="7920909" y="6195282"/>
            <a:ext cx="6011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EXCESS Report Available here:</a:t>
            </a:r>
          </a:p>
          <a:p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positive-energy-buildings.eu/resources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5582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1010562"/>
            <a:ext cx="12312651" cy="1055513"/>
          </a:xfrm>
        </p:spPr>
        <p:txBody>
          <a:bodyPr/>
          <a:lstStyle/>
          <a:p>
            <a:r>
              <a:rPr lang="en-US" sz="3100" dirty="0"/>
              <a:t>Design principles and test result of multisource </a:t>
            </a:r>
            <a:r>
              <a:rPr lang="en-US" sz="3100" dirty="0" smtClean="0"/>
              <a:t>Solar Assisted heat </a:t>
            </a:r>
            <a:r>
              <a:rPr lang="en-US" sz="3100" dirty="0"/>
              <a:t>pumps with high COP </a:t>
            </a:r>
            <a:r>
              <a:rPr lang="en-US" sz="3100" dirty="0" smtClean="0"/>
              <a:t>DHW</a:t>
            </a:r>
            <a:endParaRPr lang="de-AT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939" y="2522772"/>
            <a:ext cx="12312651" cy="468396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VTT </a:t>
            </a:r>
            <a:r>
              <a:rPr lang="en-GB" sz="2400" dirty="0"/>
              <a:t>carried out simulations to design the test rig, whilst partners GEBWELL and TAS developed the rig and executed tests. </a:t>
            </a:r>
            <a:endParaRPr lang="en-GB" sz="2400" dirty="0" smtClean="0"/>
          </a:p>
          <a:p>
            <a:r>
              <a:rPr lang="en-GB" sz="2400" dirty="0"/>
              <a:t>T</a:t>
            </a:r>
            <a:r>
              <a:rPr lang="en-GB" sz="2400" dirty="0" smtClean="0"/>
              <a:t>wo </a:t>
            </a:r>
            <a:r>
              <a:rPr lang="en-GB" sz="2400" dirty="0"/>
              <a:t>different compressor technologies, namely a 100kW inverter piston compressor and a 100kW enhanced </a:t>
            </a:r>
            <a:r>
              <a:rPr lang="en-GB" sz="2400" dirty="0" err="1"/>
              <a:t>vapor</a:t>
            </a:r>
            <a:r>
              <a:rPr lang="en-GB" sz="2400" dirty="0"/>
              <a:t> injection (EVI) scroll </a:t>
            </a:r>
            <a:r>
              <a:rPr lang="en-GB" sz="2400" dirty="0" smtClean="0"/>
              <a:t>compressors were tested. </a:t>
            </a:r>
            <a:r>
              <a:rPr lang="en-GB" sz="2400" dirty="0"/>
              <a:t>Both technologies have been proven to work technically well. </a:t>
            </a:r>
            <a:endParaRPr lang="en-GB" sz="2400" dirty="0" smtClean="0"/>
          </a:p>
          <a:p>
            <a:r>
              <a:rPr lang="en-GB" sz="2400" dirty="0" smtClean="0"/>
              <a:t>Combining the PVT panels the heat pump worked well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Image result for city landscap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29" y="5619202"/>
            <a:ext cx="3433390" cy="19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1279" y="5979252"/>
            <a:ext cx="61386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4"/>
                </a:solidFill>
              </a:rPr>
              <a:t>Breakthrough a </a:t>
            </a:r>
            <a:r>
              <a:rPr lang="en-GB" sz="2800" b="1" dirty="0">
                <a:solidFill>
                  <a:schemeClr val="accent4"/>
                </a:solidFill>
              </a:rPr>
              <a:t>for densely </a:t>
            </a:r>
            <a:r>
              <a:rPr lang="en-GB" sz="2800" b="1" dirty="0" smtClean="0">
                <a:solidFill>
                  <a:schemeClr val="accent4"/>
                </a:solidFill>
              </a:rPr>
              <a:t>built environment areas </a:t>
            </a:r>
            <a:r>
              <a:rPr lang="en-GB" sz="1800" i="1" dirty="0" smtClean="0">
                <a:solidFill>
                  <a:schemeClr val="accent4"/>
                </a:solidFill>
              </a:rPr>
              <a:t>(heating dominated, recharging ground) </a:t>
            </a:r>
            <a:r>
              <a:rPr lang="en-GB" sz="2800" b="1" dirty="0" smtClean="0">
                <a:solidFill>
                  <a:schemeClr val="accent4"/>
                </a:solidFill>
              </a:rPr>
              <a:t>as heat pump market is booming</a:t>
            </a:r>
            <a:endParaRPr lang="de-AT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64311" y="1755299"/>
            <a:ext cx="12312651" cy="1055513"/>
          </a:xfrm>
        </p:spPr>
        <p:txBody>
          <a:bodyPr/>
          <a:lstStyle/>
          <a:p>
            <a:r>
              <a:rPr lang="en-GB" sz="3100" dirty="0" smtClean="0"/>
              <a:t>Mid-deep 800m Borehole collector: Design,</a:t>
            </a:r>
            <a:br>
              <a:rPr lang="en-GB" sz="3100" dirty="0" smtClean="0"/>
            </a:br>
            <a:r>
              <a:rPr lang="en-GB" sz="3100" dirty="0" smtClean="0"/>
              <a:t> </a:t>
            </a:r>
            <a:r>
              <a:rPr lang="en-GB" sz="3100" dirty="0"/>
              <a:t>safety and performance tests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948" y="2090712"/>
            <a:ext cx="12312651" cy="532882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MUOVITECH </a:t>
            </a:r>
            <a:r>
              <a:rPr lang="en-GB" sz="2600" dirty="0"/>
              <a:t>has developed the specifications of the deep borehole collectors (hydronic &amp; borehole design settings on flow rates, pressure and antifreeze fluid to be used, etc.). in preparation for the installation of 800m deep boreholes in the Finish demo case.</a:t>
            </a:r>
          </a:p>
          <a:p>
            <a:r>
              <a:rPr lang="en-US" sz="2600" dirty="0"/>
              <a:t>The suggested collector is a closed loop coaxial collector</a:t>
            </a:r>
            <a:r>
              <a:rPr lang="en-US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3929" y="5187142"/>
            <a:ext cx="7020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4"/>
                </a:solidFill>
              </a:rPr>
              <a:t>Increase the efficiency of the heat pump </a:t>
            </a:r>
            <a:r>
              <a:rPr lang="en-GB" sz="2800" dirty="0" smtClean="0">
                <a:solidFill>
                  <a:schemeClr val="accent4"/>
                </a:solidFill>
              </a:rPr>
              <a:t>contributing to the EXCESS solution for densely built environment</a:t>
            </a:r>
            <a:r>
              <a:rPr lang="en-GB" sz="2800" b="1" dirty="0" smtClean="0">
                <a:solidFill>
                  <a:schemeClr val="accent4"/>
                </a:solidFill>
              </a:rPr>
              <a:t>, less boreholes les holes</a:t>
            </a:r>
            <a:endParaRPr lang="de-AT" sz="2800" b="1" dirty="0">
              <a:solidFill>
                <a:schemeClr val="accent4"/>
              </a:solidFill>
            </a:endParaRPr>
          </a:p>
        </p:txBody>
      </p:sp>
      <p:pic>
        <p:nvPicPr>
          <p:cNvPr id="9" name="Picture 2" descr="Image result for drilling city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52" y="5202884"/>
            <a:ext cx="2756719" cy="18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Optimising PVT  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DUALSUN has carried out tests of PVT panels, optimised to power a multisource ground source heat pump. </a:t>
            </a:r>
            <a:r>
              <a:rPr lang="en-US" sz="2600" dirty="0"/>
              <a:t>The analyses focused on different fluids, pressures, the cost and certification </a:t>
            </a:r>
            <a:r>
              <a:rPr lang="en-US" sz="2600" dirty="0" smtClean="0"/>
              <a:t>compliance </a:t>
            </a:r>
            <a:r>
              <a:rPr lang="en-GB" sz="2600" dirty="0"/>
              <a:t>of the improved PVT.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989" y="4467042"/>
            <a:ext cx="76330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4"/>
                </a:solidFill>
              </a:rPr>
              <a:t>Increase the efficiency of the heat pump </a:t>
            </a:r>
            <a:r>
              <a:rPr lang="en-GB" sz="2800" dirty="0" smtClean="0">
                <a:solidFill>
                  <a:schemeClr val="accent4"/>
                </a:solidFill>
              </a:rPr>
              <a:t>contributing to the EXCESS solution for densely built environment</a:t>
            </a:r>
            <a:r>
              <a:rPr lang="en-GB" sz="2800" b="1" dirty="0">
                <a:solidFill>
                  <a:schemeClr val="accent4"/>
                </a:solidFill>
              </a:rPr>
              <a:t> </a:t>
            </a:r>
            <a:r>
              <a:rPr lang="en-GB" sz="2800" b="1" dirty="0" smtClean="0">
                <a:solidFill>
                  <a:schemeClr val="accent4"/>
                </a:solidFill>
              </a:rPr>
              <a:t>&amp; less installation burden </a:t>
            </a:r>
            <a:r>
              <a:rPr lang="en-GB" sz="1800" i="1" dirty="0">
                <a:solidFill>
                  <a:srgbClr val="EC6024"/>
                </a:solidFill>
              </a:rPr>
              <a:t>(</a:t>
            </a:r>
            <a:r>
              <a:rPr lang="en-GB" sz="2800" dirty="0">
                <a:solidFill>
                  <a:schemeClr val="accent4"/>
                </a:solidFill>
              </a:rPr>
              <a:t>easy fix, quick installation no welding, plug &amp; play)</a:t>
            </a:r>
            <a:endParaRPr lang="de-AT" sz="2800" dirty="0">
              <a:solidFill>
                <a:schemeClr val="accent4"/>
              </a:solidFill>
            </a:endParaRPr>
          </a:p>
        </p:txBody>
      </p:sp>
      <p:pic>
        <p:nvPicPr>
          <p:cNvPr id="20482" name="Picture 2" descr="Image result for plug and play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72" y="4707720"/>
            <a:ext cx="1578074" cy="15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1107209"/>
            <a:ext cx="12312651" cy="1055513"/>
          </a:xfrm>
        </p:spPr>
        <p:txBody>
          <a:bodyPr/>
          <a:lstStyle/>
          <a:p>
            <a:r>
              <a:rPr lang="en-GB" sz="3100" dirty="0"/>
              <a:t>Testing performance and safety of prefabricated </a:t>
            </a:r>
            <a:r>
              <a:rPr lang="en-GB" sz="3100" dirty="0" err="1" smtClean="0"/>
              <a:t>multifuncional</a:t>
            </a:r>
            <a:r>
              <a:rPr lang="en-GB" sz="3100" dirty="0" smtClean="0"/>
              <a:t> façade </a:t>
            </a:r>
            <a:r>
              <a:rPr lang="en-GB" sz="3100" dirty="0"/>
              <a:t>modules</a:t>
            </a:r>
            <a:endParaRPr lang="de-AT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064" y="2450681"/>
            <a:ext cx="12312651" cy="496877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AEE </a:t>
            </a:r>
            <a:r>
              <a:rPr lang="en-GB" sz="2600" dirty="0"/>
              <a:t>INTEC has designed and tested façade modules that can be mounted to the exterior of an existing building to improve its energy </a:t>
            </a:r>
            <a:r>
              <a:rPr lang="en-GB" sz="2600" dirty="0" smtClean="0"/>
              <a:t>performance (electricity, heating and cooling).</a:t>
            </a:r>
          </a:p>
          <a:p>
            <a:r>
              <a:rPr lang="en-US" sz="2600" dirty="0" smtClean="0"/>
              <a:t>Final design</a:t>
            </a:r>
            <a:r>
              <a:rPr lang="en-GB" sz="2600" dirty="0" smtClean="0"/>
              <a:t> composed </a:t>
            </a:r>
            <a:r>
              <a:rPr lang="en-GB" sz="2600" dirty="0"/>
              <a:t>of a m</a:t>
            </a:r>
            <a:r>
              <a:rPr lang="en-US" sz="2600" dirty="0" err="1"/>
              <a:t>etal</a:t>
            </a:r>
            <a:r>
              <a:rPr lang="en-US" sz="2600" dirty="0"/>
              <a:t> construction that achieves a high insulation standard (&lt;0,15W/m²K), </a:t>
            </a:r>
            <a:r>
              <a:rPr lang="en-US" sz="2600" dirty="0" smtClean="0"/>
              <a:t>characterized </a:t>
            </a:r>
            <a:r>
              <a:rPr lang="en-US" sz="2600" dirty="0"/>
              <a:t>by a high degree of prefabrication (1-2 modules per floor) and </a:t>
            </a:r>
            <a:r>
              <a:rPr lang="en-US" sz="2600" dirty="0" smtClean="0"/>
              <a:t>high </a:t>
            </a:r>
            <a:r>
              <a:rPr lang="en-US" sz="2600" dirty="0"/>
              <a:t>performing active layer (copper pipes with aluminum heat conductive plate</a:t>
            </a:r>
            <a:r>
              <a:rPr lang="en-US" sz="2600" dirty="0" smtClean="0"/>
              <a:t>)</a:t>
            </a:r>
            <a:r>
              <a:rPr lang="en-US" sz="2600" b="1" dirty="0" smtClean="0">
                <a:solidFill>
                  <a:srgbClr val="92D050"/>
                </a:solidFill>
              </a:rPr>
              <a:t> </a:t>
            </a:r>
            <a:endParaRPr lang="de-AT" sz="2600" b="1" dirty="0">
              <a:solidFill>
                <a:srgbClr val="92D050"/>
              </a:solidFill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67999" y="6267292"/>
            <a:ext cx="72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4"/>
                </a:solidFill>
              </a:rPr>
              <a:t>EXCESS multifunctional solution </a:t>
            </a:r>
            <a:r>
              <a:rPr lang="en-GB" sz="1800" i="1" dirty="0" smtClean="0">
                <a:solidFill>
                  <a:srgbClr val="EC6024"/>
                </a:solidFill>
              </a:rPr>
              <a:t>(insulation, harvest and energy delivery)</a:t>
            </a:r>
            <a:r>
              <a:rPr lang="en-GB" sz="2800" b="1" dirty="0" smtClean="0">
                <a:solidFill>
                  <a:schemeClr val="accent4"/>
                </a:solidFill>
              </a:rPr>
              <a:t> for building renovation market</a:t>
            </a:r>
            <a:endParaRPr lang="de-AT" sz="2800" b="1" dirty="0">
              <a:solidFill>
                <a:schemeClr val="accent4"/>
              </a:solidFill>
            </a:endParaRPr>
          </a:p>
        </p:txBody>
      </p:sp>
      <p:pic>
        <p:nvPicPr>
          <p:cNvPr id="18436" name="Picture 4" descr="Image result for exterior renovation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r="22217" b="13121"/>
          <a:stretch/>
        </p:blipFill>
        <p:spPr bwMode="auto">
          <a:xfrm>
            <a:off x="9793169" y="5601225"/>
            <a:ext cx="1749869" cy="18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948" y="891179"/>
            <a:ext cx="12312651" cy="1055513"/>
          </a:xfrm>
        </p:spPr>
        <p:txBody>
          <a:bodyPr/>
          <a:lstStyle/>
          <a:p>
            <a:r>
              <a:rPr lang="de-AT" sz="3200" dirty="0" smtClean="0"/>
              <a:t>EXCESS: </a:t>
            </a:r>
            <a:r>
              <a:rPr lang="en-US" sz="3200" dirty="0" err="1" smtClean="0"/>
              <a:t>FleXible</a:t>
            </a:r>
            <a:r>
              <a:rPr lang="en-US" sz="3200" dirty="0" smtClean="0"/>
              <a:t> </a:t>
            </a:r>
            <a:r>
              <a:rPr lang="en-US" sz="3200" dirty="0"/>
              <a:t>user-</a:t>
            </a:r>
            <a:r>
              <a:rPr lang="en-US" sz="3200" dirty="0" err="1"/>
              <a:t>CEntric</a:t>
            </a:r>
            <a:r>
              <a:rPr lang="en-US" sz="3200" dirty="0"/>
              <a:t> Energy </a:t>
            </a:r>
            <a:r>
              <a:rPr lang="en-US" sz="3200" dirty="0" err="1"/>
              <a:t>poSitive</a:t>
            </a:r>
            <a:r>
              <a:rPr lang="en-US" sz="3200" dirty="0"/>
              <a:t> </a:t>
            </a:r>
            <a:r>
              <a:rPr lang="en-US" sz="3200" dirty="0" err="1" smtClean="0"/>
              <a:t>houseS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064" y="2378671"/>
            <a:ext cx="12312651" cy="5112791"/>
          </a:xfrm>
        </p:spPr>
        <p:txBody>
          <a:bodyPr>
            <a:normAutofit/>
          </a:bodyPr>
          <a:lstStyle/>
          <a:p>
            <a:r>
              <a:rPr lang="en-US" dirty="0"/>
              <a:t>EU Horizon 2020. </a:t>
            </a:r>
            <a:r>
              <a:rPr lang="en-US" dirty="0" smtClean="0"/>
              <a:t>Duration: 2019-2023. Innovation Action!</a:t>
            </a:r>
          </a:p>
          <a:p>
            <a:r>
              <a:rPr lang="en-US" dirty="0" smtClean="0"/>
              <a:t>21 </a:t>
            </a:r>
            <a:r>
              <a:rPr lang="en-US" dirty="0"/>
              <a:t>partners from 8 countries </a:t>
            </a:r>
            <a:r>
              <a:rPr lang="en-US" i="1" dirty="0"/>
              <a:t>to showcase how nearly-zero energy buildings can be transformed into positive energy buildings. </a:t>
            </a:r>
            <a:endParaRPr lang="en-US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39" y="4361464"/>
            <a:ext cx="6720763" cy="293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9" y="4496792"/>
            <a:ext cx="6480900" cy="27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0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8064" y="1226592"/>
            <a:ext cx="12312651" cy="1055513"/>
          </a:xfrm>
        </p:spPr>
        <p:txBody>
          <a:bodyPr/>
          <a:lstStyle/>
          <a:p>
            <a:r>
              <a:rPr lang="en-US" sz="3100" dirty="0" smtClean="0"/>
              <a:t>Simulation-based </a:t>
            </a:r>
            <a:r>
              <a:rPr lang="en-US" sz="3100" dirty="0"/>
              <a:t>energy performance assessment for optimal PEB design</a:t>
            </a:r>
            <a:endParaRPr lang="de-AT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100" dirty="0" smtClean="0"/>
              <a:t>Support the final design of energy systems (system layout and dimensioning of components)</a:t>
            </a:r>
          </a:p>
          <a:p>
            <a:r>
              <a:rPr lang="en-GB" sz="3100" dirty="0" smtClean="0"/>
              <a:t>Maximize the performance of Energy System</a:t>
            </a:r>
          </a:p>
          <a:p>
            <a:r>
              <a:rPr lang="en-GB" sz="3100" dirty="0" smtClean="0"/>
              <a:t>First detailed assessment of the EXCESS PEB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1969" y="5763222"/>
            <a:ext cx="6624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4"/>
                </a:solidFill>
              </a:rPr>
              <a:t>Complex design, Knowledge transfer from Research Organizations to Industries and practitioners</a:t>
            </a:r>
            <a:endParaRPr lang="de-AT" sz="2800" dirty="0">
              <a:solidFill>
                <a:schemeClr val="accent4"/>
              </a:solidFill>
            </a:endParaRPr>
          </a:p>
        </p:txBody>
      </p:sp>
      <p:pic>
        <p:nvPicPr>
          <p:cNvPr id="21506" name="Picture 2" descr="Image result for cooper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59" y="53705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7255C0B6-9F88-B046-8817-5ABE64B25B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576699" cy="7781925"/>
          </a:xfrm>
          <a:solidFill>
            <a:schemeClr val="accent5"/>
          </a:solidFill>
        </p:spPr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41A7415-C7AC-4246-AB91-2D60B53364BF}"/>
              </a:ext>
            </a:extLst>
          </p:cNvPr>
          <p:cNvSpPr txBox="1"/>
          <p:nvPr/>
        </p:nvSpPr>
        <p:spPr>
          <a:xfrm>
            <a:off x="314004" y="5195423"/>
            <a:ext cx="8353160" cy="1464604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Coordinator - </a:t>
            </a:r>
            <a:r>
              <a:rPr lang="en-GB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Mr. Andreas Tuerk</a:t>
            </a:r>
            <a:r>
              <a:rPr lang="en-GB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, </a:t>
            </a:r>
            <a:r>
              <a:rPr lang="en-GB" i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Joanneum Research</a:t>
            </a:r>
          </a:p>
          <a:p>
            <a:r>
              <a:rPr lang="en-GB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Technical Coordinator </a:t>
            </a:r>
            <a:r>
              <a:rPr lang="en-GB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- </a:t>
            </a:r>
            <a:r>
              <a:rPr lang="en-GB" b="1" dirty="0" err="1" smtClean="0">
                <a:solidFill>
                  <a:schemeClr val="bg1"/>
                </a:solidFill>
                <a:latin typeface="Trebuchet MS" panose="020B0703020202090204" pitchFamily="34" charset="0"/>
              </a:rPr>
              <a:t>Dr.</a:t>
            </a:r>
            <a:r>
              <a:rPr lang="en-GB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 Francesco Reda</a:t>
            </a:r>
            <a:r>
              <a:rPr lang="en-GB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, </a:t>
            </a:r>
            <a:r>
              <a:rPr lang="en-GB" i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VTT</a:t>
            </a:r>
            <a:endParaRPr lang="en-GB" i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40259" y="2018702"/>
            <a:ext cx="2952410" cy="77210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3600" dirty="0" err="1" smtClean="0">
                <a:solidFill>
                  <a:schemeClr val="bg1"/>
                </a:solidFill>
              </a:rPr>
              <a:t>Thank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you</a:t>
            </a:r>
            <a:r>
              <a:rPr lang="de-DE" sz="3600" dirty="0" smtClean="0">
                <a:solidFill>
                  <a:schemeClr val="bg1"/>
                </a:solidFill>
              </a:rPr>
              <a:t>!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22532" name="Picture 4" descr="Image result for excess h2020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1926" cy="45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988" y="938552"/>
            <a:ext cx="12312651" cy="1055513"/>
          </a:xfrm>
        </p:spPr>
        <p:txBody>
          <a:bodyPr/>
          <a:lstStyle/>
          <a:p>
            <a:r>
              <a:rPr lang="de-AT" sz="3400" dirty="0" err="1"/>
              <a:t>Why</a:t>
            </a:r>
            <a:r>
              <a:rPr lang="de-AT" sz="3400" dirty="0"/>
              <a:t> EXCESS?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EU Clean </a:t>
            </a:r>
            <a:r>
              <a:rPr lang="de-AT" b="1" dirty="0" err="1" smtClean="0"/>
              <a:t>Energy</a:t>
            </a:r>
            <a:r>
              <a:rPr lang="de-AT" b="1" dirty="0" smtClean="0"/>
              <a:t> Package </a:t>
            </a:r>
            <a:r>
              <a:rPr lang="de-AT" dirty="0" err="1" smtClean="0"/>
              <a:t>provides</a:t>
            </a:r>
            <a:r>
              <a:rPr lang="de-AT" dirty="0" smtClean="0"/>
              <a:t> a </a:t>
            </a:r>
            <a:r>
              <a:rPr lang="de-AT" dirty="0" err="1" smtClean="0"/>
              <a:t>range</a:t>
            </a:r>
            <a:r>
              <a:rPr lang="de-AT" dirty="0" smtClean="0"/>
              <a:t> of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opportunties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possible</a:t>
            </a:r>
            <a:r>
              <a:rPr lang="de-AT" dirty="0" smtClean="0"/>
              <a:t> </a:t>
            </a:r>
            <a:r>
              <a:rPr lang="de-AT" dirty="0" err="1" smtClean="0"/>
              <a:t>revenue</a:t>
            </a:r>
            <a:r>
              <a:rPr lang="de-AT" dirty="0" smtClean="0"/>
              <a:t> </a:t>
            </a:r>
            <a:r>
              <a:rPr lang="de-AT" dirty="0" err="1" smtClean="0"/>
              <a:t>streams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improve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business</a:t>
            </a:r>
            <a:r>
              <a:rPr lang="de-AT" dirty="0" smtClean="0"/>
              <a:t> </a:t>
            </a:r>
            <a:r>
              <a:rPr lang="de-AT" dirty="0" err="1" smtClean="0"/>
              <a:t>case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PEBs</a:t>
            </a:r>
          </a:p>
          <a:p>
            <a:r>
              <a:rPr lang="en-US" b="1" dirty="0"/>
              <a:t>I</a:t>
            </a:r>
            <a:r>
              <a:rPr lang="en-US" b="1" dirty="0" smtClean="0"/>
              <a:t>mportant </a:t>
            </a:r>
            <a:r>
              <a:rPr lang="en-US" b="1" dirty="0"/>
              <a:t>technical developments </a:t>
            </a:r>
            <a:r>
              <a:rPr lang="en-US" b="1" dirty="0" smtClean="0"/>
              <a:t>for PEBs materials </a:t>
            </a:r>
            <a:r>
              <a:rPr lang="en-US" b="1" dirty="0"/>
              <a:t>and other technologies</a:t>
            </a:r>
            <a:r>
              <a:rPr lang="en-US" dirty="0"/>
              <a:t> that are tailored to the needs of PEBs in different climates are required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Inclusion of </a:t>
            </a:r>
            <a:r>
              <a:rPr lang="en-US" b="1" dirty="0"/>
              <a:t>users </a:t>
            </a:r>
            <a:r>
              <a:rPr lang="en-US" b="1" dirty="0" smtClean="0"/>
              <a:t>and relevant stakeholders </a:t>
            </a:r>
            <a:r>
              <a:rPr lang="en-US" dirty="0" smtClean="0"/>
              <a:t>in the value key element for a fast roll-out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3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10380" y="938552"/>
            <a:ext cx="9151389" cy="816746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Aims of EXCESS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215839" y="290462"/>
            <a:ext cx="13105820" cy="6336880"/>
          </a:xfrm>
        </p:spPr>
        <p:txBody>
          <a:bodyPr>
            <a:noAutofit/>
          </a:bodyPr>
          <a:lstStyle/>
          <a:p>
            <a:pPr marL="857250" indent="-857250" algn="l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3100" b="1" dirty="0" smtClean="0">
                <a:solidFill>
                  <a:schemeClr val="tx1"/>
                </a:solidFill>
              </a:rPr>
              <a:t>Advance </a:t>
            </a:r>
            <a:r>
              <a:rPr lang="en-US" sz="3100" b="1" dirty="0">
                <a:solidFill>
                  <a:schemeClr val="tx1"/>
                </a:solidFill>
              </a:rPr>
              <a:t>new materials, technologies and integrated technological systems </a:t>
            </a:r>
            <a:r>
              <a:rPr lang="en-US" sz="3100" dirty="0">
                <a:solidFill>
                  <a:schemeClr val="tx1"/>
                </a:solidFill>
              </a:rPr>
              <a:t>(TRL5-7) </a:t>
            </a:r>
            <a:r>
              <a:rPr lang="en-US" sz="3100" dirty="0" smtClean="0">
                <a:solidFill>
                  <a:schemeClr val="tx1"/>
                </a:solidFill>
              </a:rPr>
              <a:t>for different </a:t>
            </a:r>
            <a:r>
              <a:rPr lang="en-US" sz="3100" dirty="0">
                <a:solidFill>
                  <a:schemeClr val="tx1"/>
                </a:solidFill>
              </a:rPr>
              <a:t>climate </a:t>
            </a:r>
            <a:r>
              <a:rPr lang="en-US" sz="3100" dirty="0" smtClean="0">
                <a:solidFill>
                  <a:schemeClr val="tx1"/>
                </a:solidFill>
              </a:rPr>
              <a:t>zones</a:t>
            </a:r>
            <a:endParaRPr lang="en-US" sz="3100" dirty="0">
              <a:solidFill>
                <a:schemeClr val="tx1"/>
              </a:solidFill>
            </a:endParaRPr>
          </a:p>
          <a:p>
            <a:pPr marL="857250" indent="-857250" algn="l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3100" b="1" dirty="0" smtClean="0">
                <a:solidFill>
                  <a:schemeClr val="tx1"/>
                </a:solidFill>
              </a:rPr>
              <a:t>Optimize interplay </a:t>
            </a:r>
            <a:r>
              <a:rPr lang="en-US" sz="3100" b="1" dirty="0">
                <a:solidFill>
                  <a:schemeClr val="tx1"/>
                </a:solidFill>
              </a:rPr>
              <a:t>of local generation, storage, consumption at the building and district level </a:t>
            </a:r>
            <a:r>
              <a:rPr lang="en-US" sz="3100" dirty="0" smtClean="0">
                <a:solidFill>
                  <a:schemeClr val="tx1"/>
                </a:solidFill>
              </a:rPr>
              <a:t>capitalizing </a:t>
            </a:r>
            <a:r>
              <a:rPr lang="en-US" sz="3100" dirty="0">
                <a:solidFill>
                  <a:schemeClr val="tx1"/>
                </a:solidFill>
              </a:rPr>
              <a:t>on new ICT opportunities </a:t>
            </a:r>
            <a:endParaRPr lang="en-US" sz="3100" dirty="0" smtClean="0">
              <a:solidFill>
                <a:schemeClr val="tx1"/>
              </a:solidFill>
            </a:endParaRPr>
          </a:p>
          <a:p>
            <a:pPr marL="857250" indent="-857250" algn="l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3100" b="1" dirty="0" smtClean="0">
                <a:solidFill>
                  <a:schemeClr val="tx1"/>
                </a:solidFill>
              </a:rPr>
              <a:t>Demonstrate PEBs </a:t>
            </a:r>
            <a:r>
              <a:rPr lang="en-US" sz="3100" b="1" dirty="0">
                <a:solidFill>
                  <a:schemeClr val="tx1"/>
                </a:solidFill>
              </a:rPr>
              <a:t>solutions </a:t>
            </a:r>
            <a:r>
              <a:rPr lang="en-US" sz="3100" dirty="0">
                <a:solidFill>
                  <a:schemeClr val="tx1"/>
                </a:solidFill>
              </a:rPr>
              <a:t>for </a:t>
            </a:r>
            <a:r>
              <a:rPr lang="en-US" sz="3100" dirty="0" smtClean="0">
                <a:solidFill>
                  <a:schemeClr val="tx1"/>
                </a:solidFill>
              </a:rPr>
              <a:t>the main </a:t>
            </a:r>
            <a:r>
              <a:rPr lang="en-US" sz="3100" dirty="0">
                <a:solidFill>
                  <a:schemeClr val="tx1"/>
                </a:solidFill>
              </a:rPr>
              <a:t>EU climate </a:t>
            </a:r>
            <a:r>
              <a:rPr lang="en-US" sz="3100" dirty="0" smtClean="0">
                <a:solidFill>
                  <a:schemeClr val="tx1"/>
                </a:solidFill>
              </a:rPr>
              <a:t>zones</a:t>
            </a:r>
          </a:p>
          <a:p>
            <a:pPr marL="857250" indent="-857250" algn="l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3100" b="1" dirty="0" smtClean="0">
                <a:solidFill>
                  <a:schemeClr val="tx1"/>
                </a:solidFill>
              </a:rPr>
              <a:t>Promote </a:t>
            </a:r>
            <a:r>
              <a:rPr lang="en-US" sz="3100" b="1" dirty="0">
                <a:solidFill>
                  <a:schemeClr val="tx1"/>
                </a:solidFill>
              </a:rPr>
              <a:t>a user centric approach</a:t>
            </a:r>
            <a:r>
              <a:rPr lang="en-US" sz="3100" dirty="0">
                <a:solidFill>
                  <a:schemeClr val="tx1"/>
                </a:solidFill>
              </a:rPr>
              <a:t>, involving the user aspects in every optimization </a:t>
            </a:r>
            <a:r>
              <a:rPr lang="en-US" sz="3100" dirty="0" smtClean="0">
                <a:solidFill>
                  <a:schemeClr val="tx1"/>
                </a:solidFill>
              </a:rPr>
              <a:t>process</a:t>
            </a:r>
            <a:endParaRPr lang="en-US" sz="3100" dirty="0">
              <a:solidFill>
                <a:schemeClr val="tx1"/>
              </a:solidFill>
            </a:endParaRPr>
          </a:p>
          <a:p>
            <a:pPr marL="857250" indent="-857250" algn="l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3100" b="1" dirty="0" smtClean="0">
                <a:solidFill>
                  <a:srgbClr val="6CA52D"/>
                </a:solidFill>
              </a:rPr>
              <a:t>Co-Innovation</a:t>
            </a:r>
            <a:r>
              <a:rPr lang="en-US" sz="3100" b="1" dirty="0">
                <a:solidFill>
                  <a:srgbClr val="6CA52D"/>
                </a:solidFill>
              </a:rPr>
              <a:t>, replication and exploitation activities with a wide range of stakeholders </a:t>
            </a:r>
            <a:r>
              <a:rPr lang="en-US" sz="3100" dirty="0">
                <a:solidFill>
                  <a:schemeClr val="tx1"/>
                </a:solidFill>
              </a:rPr>
              <a:t>to maximize </a:t>
            </a:r>
            <a:r>
              <a:rPr lang="en-US" sz="3100" dirty="0" smtClean="0">
                <a:solidFill>
                  <a:schemeClr val="tx1"/>
                </a:solidFill>
              </a:rPr>
              <a:t>technical</a:t>
            </a:r>
            <a:r>
              <a:rPr lang="en-US" sz="3100" dirty="0">
                <a:solidFill>
                  <a:schemeClr val="tx1"/>
                </a:solidFill>
              </a:rPr>
              <a:t>, social and economic </a:t>
            </a:r>
            <a:r>
              <a:rPr lang="en-US" sz="3100" dirty="0" smtClean="0">
                <a:solidFill>
                  <a:schemeClr val="tx1"/>
                </a:solidFill>
              </a:rPr>
              <a:t>impact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48166" y="722522"/>
            <a:ext cx="10945405" cy="1055513"/>
          </a:xfrm>
        </p:spPr>
        <p:txBody>
          <a:bodyPr/>
          <a:lstStyle/>
          <a:p>
            <a:pPr algn="r"/>
            <a:r>
              <a:rPr lang="de-AT" dirty="0" smtClean="0"/>
              <a:t>4 </a:t>
            </a:r>
            <a:r>
              <a:rPr lang="de-AT" dirty="0" err="1" smtClean="0"/>
              <a:t>demos</a:t>
            </a:r>
            <a:r>
              <a:rPr lang="de-AT" dirty="0" smtClean="0"/>
              <a:t> in 4 European </a:t>
            </a:r>
            <a:r>
              <a:rPr lang="de-AT" dirty="0" err="1" smtClean="0"/>
              <a:t>climate</a:t>
            </a:r>
            <a:r>
              <a:rPr lang="de-AT" dirty="0" smtClean="0"/>
              <a:t> </a:t>
            </a:r>
            <a:r>
              <a:rPr lang="de-AT" dirty="0" err="1" smtClean="0"/>
              <a:t>zones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863930" y="1066868"/>
            <a:ext cx="9865370" cy="534444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</a:rPr>
              <a:t>Conventional solar technologies </a:t>
            </a:r>
            <a:r>
              <a:rPr lang="en-GB" sz="2800" dirty="0">
                <a:solidFill>
                  <a:schemeClr val="tx1"/>
                </a:solidFill>
              </a:rPr>
              <a:t>will be used in </a:t>
            </a:r>
            <a:r>
              <a:rPr lang="en-GB" sz="2800" dirty="0" err="1">
                <a:solidFill>
                  <a:schemeClr val="tx1"/>
                </a:solidFill>
              </a:rPr>
              <a:t>m</a:t>
            </a:r>
            <a:r>
              <a:rPr lang="en-GB" sz="2800" dirty="0" err="1" smtClean="0">
                <a:solidFill>
                  <a:schemeClr val="tx1"/>
                </a:solidFill>
              </a:rPr>
              <a:t>editerranean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and </a:t>
            </a:r>
            <a:r>
              <a:rPr lang="en-GB" sz="2800" dirty="0" smtClean="0">
                <a:solidFill>
                  <a:schemeClr val="tx1"/>
                </a:solidFill>
              </a:rPr>
              <a:t>continental </a:t>
            </a:r>
            <a:r>
              <a:rPr lang="en-GB" sz="2800" dirty="0">
                <a:solidFill>
                  <a:schemeClr val="tx1"/>
                </a:solidFill>
              </a:rPr>
              <a:t>climates (where solar irradiance is high</a:t>
            </a:r>
            <a:r>
              <a:rPr lang="en-GB" sz="2800" dirty="0" smtClean="0">
                <a:solidFill>
                  <a:schemeClr val="tx1"/>
                </a:solidFill>
              </a:rPr>
              <a:t>). In </a:t>
            </a:r>
            <a:r>
              <a:rPr lang="en-GB" sz="2800" dirty="0">
                <a:solidFill>
                  <a:schemeClr val="tx1"/>
                </a:solidFill>
              </a:rPr>
              <a:t>these demos technology integration is </a:t>
            </a:r>
            <a:r>
              <a:rPr lang="en-GB" sz="2800" dirty="0" smtClean="0">
                <a:solidFill>
                  <a:schemeClr val="tx1"/>
                </a:solidFill>
              </a:rPr>
              <a:t>key</a:t>
            </a:r>
          </a:p>
          <a:p>
            <a:pPr algn="l"/>
            <a:endParaRPr lang="en-GB" sz="1600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</a:rPr>
              <a:t>Innovative RES solutions in o</a:t>
            </a:r>
            <a:r>
              <a:rPr lang="en-GB" sz="2800" b="1" dirty="0" smtClean="0">
                <a:solidFill>
                  <a:schemeClr val="tx1"/>
                </a:solidFill>
              </a:rPr>
              <a:t>ceanic and </a:t>
            </a:r>
            <a:r>
              <a:rPr lang="en-GB" sz="2800" b="1" dirty="0" err="1">
                <a:solidFill>
                  <a:schemeClr val="tx1"/>
                </a:solidFill>
              </a:rPr>
              <a:t>n</a:t>
            </a:r>
            <a:r>
              <a:rPr lang="en-GB" sz="2800" b="1" dirty="0" err="1" smtClean="0">
                <a:solidFill>
                  <a:schemeClr val="tx1"/>
                </a:solidFill>
              </a:rPr>
              <a:t>ordic</a:t>
            </a:r>
            <a:r>
              <a:rPr lang="en-GB" sz="2800" b="1" dirty="0" smtClean="0">
                <a:solidFill>
                  <a:schemeClr val="tx1"/>
                </a:solidFill>
              </a:rPr>
              <a:t> climates</a:t>
            </a:r>
            <a:endParaRPr lang="en-GB" sz="2800" b="1" dirty="0">
              <a:solidFill>
                <a:schemeClr val="tx1"/>
              </a:solidFill>
            </a:endParaRPr>
          </a:p>
          <a:p>
            <a:pPr marL="759825" lvl="2" indent="-457200">
              <a:spcBef>
                <a:spcPts val="1362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advanced PVT, wind and </a:t>
            </a:r>
            <a:r>
              <a:rPr lang="en-GB" sz="2800" dirty="0" smtClean="0"/>
              <a:t>a deep </a:t>
            </a:r>
            <a:r>
              <a:rPr lang="en-GB" sz="2800" dirty="0"/>
              <a:t>borehole</a:t>
            </a:r>
          </a:p>
          <a:p>
            <a:pPr algn="l"/>
            <a:endParaRPr lang="en-GB" sz="2800" dirty="0">
              <a:solidFill>
                <a:schemeClr val="tx1"/>
              </a:solidFill>
            </a:endParaRPr>
          </a:p>
          <a:p>
            <a:pPr algn="l"/>
            <a:r>
              <a:rPr lang="en-GB" sz="2800" b="1" dirty="0">
                <a:solidFill>
                  <a:srgbClr val="6CA52D"/>
                </a:solidFill>
              </a:rPr>
              <a:t>All demos: </a:t>
            </a:r>
            <a:r>
              <a:rPr lang="en-GB" sz="2800" dirty="0">
                <a:solidFill>
                  <a:srgbClr val="6CA52D"/>
                </a:solidFill>
              </a:rPr>
              <a:t>advanced interaction with the grid as well as with consumers</a:t>
            </a:r>
            <a:endParaRPr lang="de-AT" sz="2800" dirty="0">
              <a:solidFill>
                <a:srgbClr val="6CA52D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Risultati immagini per 4 climatic zones in Europ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t="1311"/>
          <a:stretch/>
        </p:blipFill>
        <p:spPr bwMode="auto">
          <a:xfrm>
            <a:off x="11161359" y="3707624"/>
            <a:ext cx="2262376" cy="261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4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939" y="1035199"/>
            <a:ext cx="12312651" cy="1055513"/>
          </a:xfrm>
        </p:spPr>
        <p:txBody>
          <a:bodyPr>
            <a:normAutofit/>
          </a:bodyPr>
          <a:lstStyle/>
          <a:p>
            <a:pPr algn="r"/>
            <a:r>
              <a:rPr lang="de-AT" sz="3200" dirty="0"/>
              <a:t>Technological </a:t>
            </a:r>
            <a:r>
              <a:rPr lang="de-AT" sz="3200" dirty="0" err="1"/>
              <a:t>advancements</a:t>
            </a:r>
            <a:endParaRPr lang="de-AT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647899" y="2378752"/>
            <a:ext cx="10441450" cy="506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sz="2600" b="1" dirty="0"/>
              <a:t>Hardware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dirty="0" smtClean="0"/>
              <a:t>  PVT </a:t>
            </a:r>
            <a:r>
              <a:rPr lang="en-GB" sz="2600" dirty="0"/>
              <a:t>panels for </a:t>
            </a:r>
            <a:r>
              <a:rPr lang="en-GB" sz="2600" dirty="0" smtClean="0"/>
              <a:t>a multisource </a:t>
            </a:r>
            <a:r>
              <a:rPr lang="en-GB" sz="2600" dirty="0"/>
              <a:t>ground source heat pump</a:t>
            </a:r>
            <a:endParaRPr lang="de-AT" sz="2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600" dirty="0" smtClean="0"/>
              <a:t>  </a:t>
            </a:r>
            <a:r>
              <a:rPr lang="de-AT" sz="2600" dirty="0" err="1" smtClean="0"/>
              <a:t>Multisource</a:t>
            </a:r>
            <a:r>
              <a:rPr lang="de-AT" sz="2600" dirty="0" smtClean="0"/>
              <a:t> </a:t>
            </a:r>
            <a:r>
              <a:rPr lang="de-AT" sz="2600" dirty="0" err="1"/>
              <a:t>heat</a:t>
            </a:r>
            <a:r>
              <a:rPr lang="de-AT" sz="2600" dirty="0"/>
              <a:t> </a:t>
            </a:r>
            <a:r>
              <a:rPr lang="de-AT" sz="2600" dirty="0" err="1"/>
              <a:t>pumps</a:t>
            </a:r>
            <a:r>
              <a:rPr lang="de-AT" sz="2600" dirty="0"/>
              <a:t> </a:t>
            </a:r>
            <a:r>
              <a:rPr lang="de-AT" sz="2600" dirty="0" err="1"/>
              <a:t>development</a:t>
            </a:r>
            <a:endParaRPr lang="de-AT" sz="2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dirty="0" smtClean="0"/>
              <a:t>  High </a:t>
            </a:r>
            <a:r>
              <a:rPr lang="en-GB" sz="2600" dirty="0"/>
              <a:t>COP DHW system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dirty="0" smtClean="0"/>
              <a:t>  Electrical </a:t>
            </a:r>
            <a:r>
              <a:rPr lang="en-GB" sz="2600" dirty="0"/>
              <a:t>and thermal flexibility at </a:t>
            </a:r>
            <a:r>
              <a:rPr lang="en-GB" sz="2600" dirty="0" smtClean="0"/>
              <a:t>a substation</a:t>
            </a:r>
            <a:endParaRPr lang="en-GB" sz="2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dirty="0" smtClean="0"/>
              <a:t>  Multifunctional </a:t>
            </a:r>
            <a:r>
              <a:rPr lang="en-GB" sz="2600" dirty="0"/>
              <a:t>façade </a:t>
            </a:r>
            <a:r>
              <a:rPr lang="en-GB" sz="2600" dirty="0" smtClean="0"/>
              <a:t>element</a:t>
            </a:r>
          </a:p>
          <a:p>
            <a:endParaRPr lang="en-GB" sz="2600" dirty="0"/>
          </a:p>
          <a:p>
            <a:r>
              <a:rPr lang="en-GB" sz="2600" b="1" dirty="0" smtClean="0"/>
              <a:t>Software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dirty="0"/>
              <a:t>Integrated PEB controller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 smtClean="0"/>
              <a:t>Flexibility </a:t>
            </a:r>
            <a:r>
              <a:rPr lang="en-US" sz="2600" dirty="0"/>
              <a:t>analysis and forecasting component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/>
              <a:t>Optimal control strategies for energy system  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600" dirty="0" smtClean="0"/>
              <a:t>User-</a:t>
            </a:r>
            <a:r>
              <a:rPr lang="de-AT" sz="2600" dirty="0" err="1" smtClean="0"/>
              <a:t>centred</a:t>
            </a:r>
            <a:r>
              <a:rPr lang="de-AT" sz="2600" dirty="0" smtClean="0"/>
              <a:t> </a:t>
            </a:r>
            <a:r>
              <a:rPr lang="de-AT" sz="2600" dirty="0"/>
              <a:t>positive </a:t>
            </a:r>
            <a:r>
              <a:rPr lang="de-AT" sz="2600" dirty="0" err="1"/>
              <a:t>energy</a:t>
            </a:r>
            <a:r>
              <a:rPr lang="de-AT" sz="2600" dirty="0"/>
              <a:t> </a:t>
            </a:r>
            <a:r>
              <a:rPr lang="de-AT" sz="2600" dirty="0" err="1"/>
              <a:t>solutions</a:t>
            </a:r>
            <a:r>
              <a:rPr lang="de-AT" sz="2600" dirty="0"/>
              <a:t> </a:t>
            </a:r>
            <a:r>
              <a:rPr lang="en-US" sz="2400" dirty="0"/>
              <a:t>	</a:t>
            </a:r>
          </a:p>
          <a:p>
            <a:endParaRPr lang="en-GB" sz="2400" b="1" dirty="0"/>
          </a:p>
          <a:p>
            <a:endParaRPr lang="en-GB" sz="2400" dirty="0"/>
          </a:p>
        </p:txBody>
      </p:sp>
      <p:pic>
        <p:nvPicPr>
          <p:cNvPr id="8" name="Image 20" descr="C:\Users\Coolie\AppData\Local\Microsoft\Windows\INetCache\Content.Word\IMG_20150128_11481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41" y="2594782"/>
            <a:ext cx="1634182" cy="220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32" y="5452337"/>
            <a:ext cx="1797600" cy="146202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5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AT" sz="3100" dirty="0" smtClean="0"/>
              <a:t>Demo </a:t>
            </a:r>
            <a:r>
              <a:rPr lang="de-AT" sz="3100" dirty="0"/>
              <a:t>Site Spain, </a:t>
            </a:r>
            <a:r>
              <a:rPr lang="de-AT" sz="3100" dirty="0" smtClean="0"/>
              <a:t>Granada</a:t>
            </a:r>
            <a:br>
              <a:rPr lang="de-AT" sz="3100" dirty="0" smtClean="0"/>
            </a:br>
            <a:r>
              <a:rPr lang="de-AT" sz="3100" dirty="0" smtClean="0"/>
              <a:t>(</a:t>
            </a:r>
            <a:r>
              <a:rPr lang="it-IT" sz="3100" dirty="0" err="1"/>
              <a:t>Mediterranean</a:t>
            </a:r>
            <a:r>
              <a:rPr lang="it-IT" sz="3100" dirty="0"/>
              <a:t> </a:t>
            </a:r>
            <a:r>
              <a:rPr lang="it-IT" sz="3100" dirty="0" err="1" smtClean="0"/>
              <a:t>Climate</a:t>
            </a:r>
            <a:r>
              <a:rPr lang="it-IT" sz="3100" dirty="0" smtClean="0"/>
              <a:t>)</a:t>
            </a:r>
            <a:endParaRPr lang="de-AT" sz="3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797" y="2810812"/>
            <a:ext cx="4156918" cy="250523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1869" y="2594782"/>
            <a:ext cx="8641200" cy="506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GB" sz="2800" b="1" dirty="0">
                <a:latin typeface="Calibri" panose="020F0502020204030204" pitchFamily="34" charset="0"/>
                <a:cs typeface="Arial" pitchFamily="34" charset="0"/>
              </a:rPr>
              <a:t>Integrating</a:t>
            </a:r>
            <a:r>
              <a:rPr lang="en-GB" sz="2800" dirty="0">
                <a:latin typeface="Calibri" panose="020F0502020204030204" pitchFamily="34" charset="0"/>
                <a:cs typeface="Arial" pitchFamily="34" charset="0"/>
              </a:rPr>
              <a:t> PV, geothermal heat pump with energy storage (battery) and electric vehicle charging system as one controllable system.</a:t>
            </a:r>
            <a:endParaRPr lang="en-US" sz="2800" dirty="0">
              <a:latin typeface="Calibri" panose="020F0502020204030204" pitchFamily="34" charset="0"/>
              <a:cs typeface="Arial" pitchFamily="34" charset="0"/>
            </a:endParaRPr>
          </a:p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Calibri" panose="020F0502020204030204" pitchFamily="34" charset="0"/>
                <a:cs typeface="Arial" pitchFamily="34" charset="0"/>
              </a:rPr>
              <a:t>HMI system </a:t>
            </a:r>
            <a:r>
              <a:rPr lang="en-GB" sz="2800" dirty="0" smtClean="0">
                <a:latin typeface="Calibri" panose="020F0502020204030204" pitchFamily="34" charset="0"/>
                <a:cs typeface="Arial" pitchFamily="34" charset="0"/>
              </a:rPr>
              <a:t>(human-machine interface) for intelligent management of energy, management and control of the installation.</a:t>
            </a:r>
            <a:endParaRPr lang="en-US" sz="28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Calibri" panose="020F0502020204030204" pitchFamily="34" charset="0"/>
                <a:cs typeface="Arial" pitchFamily="34" charset="0"/>
              </a:rPr>
              <a:t>Energy </a:t>
            </a:r>
            <a:r>
              <a:rPr lang="en-GB" sz="2800" b="1" dirty="0">
                <a:latin typeface="Calibri" panose="020F0502020204030204" pitchFamily="34" charset="0"/>
                <a:cs typeface="Arial" pitchFamily="34" charset="0"/>
              </a:rPr>
              <a:t>sharing and trading. </a:t>
            </a:r>
            <a:r>
              <a:rPr lang="en-GB" sz="2800" dirty="0">
                <a:latin typeface="Calibri" panose="020F0502020204030204" pitchFamily="34" charset="0"/>
                <a:cs typeface="Arial" pitchFamily="34" charset="0"/>
              </a:rPr>
              <a:t>BEMS will decide on best strategy to reduce overall energy consumption. Excess energy will be </a:t>
            </a:r>
            <a:r>
              <a:rPr lang="en-GB" sz="2800" dirty="0" smtClean="0">
                <a:latin typeface="Calibri" panose="020F0502020204030204" pitchFamily="34" charset="0"/>
                <a:cs typeface="Arial" pitchFamily="34" charset="0"/>
              </a:rPr>
              <a:t>shared. </a:t>
            </a:r>
            <a:endParaRPr lang="en-US" sz="28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793169" y="5431987"/>
            <a:ext cx="3284159" cy="945890"/>
          </a:xfrm>
          <a:prstGeom prst="rect">
            <a:avLst/>
          </a:prstGeom>
          <a:noFill/>
        </p:spPr>
        <p:txBody>
          <a:bodyPr wrap="none" lIns="122550" tIns="122550" rIns="122550" bIns="122550" rtlCol="0" anchor="ctr" anchorCtr="0">
            <a:spAutoFit/>
          </a:bodyPr>
          <a:lstStyle/>
          <a:p>
            <a:pPr algn="ctr"/>
            <a:r>
              <a:rPr lang="en-US" sz="2269" dirty="0">
                <a:solidFill>
                  <a:srgbClr val="0070C0"/>
                </a:solidFill>
              </a:rPr>
              <a:t>First planned zero energy </a:t>
            </a:r>
            <a:br>
              <a:rPr lang="en-US" sz="2269" dirty="0">
                <a:solidFill>
                  <a:srgbClr val="0070C0"/>
                </a:solidFill>
              </a:rPr>
            </a:br>
            <a:r>
              <a:rPr lang="en-US" sz="2269" dirty="0">
                <a:solidFill>
                  <a:srgbClr val="0070C0"/>
                </a:solidFill>
              </a:rPr>
              <a:t>district, called </a:t>
            </a:r>
            <a:r>
              <a:rPr lang="en-US" sz="2269" dirty="0" err="1">
                <a:solidFill>
                  <a:srgbClr val="0070C0"/>
                </a:solidFill>
              </a:rPr>
              <a:t>Nivalis</a:t>
            </a:r>
            <a:endParaRPr lang="en-US" sz="2269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AT" sz="3200" dirty="0"/>
              <a:t>Demo Site Austria, Graz</a:t>
            </a:r>
            <a:br>
              <a:rPr lang="de-AT" sz="3200" dirty="0"/>
            </a:br>
            <a:r>
              <a:rPr lang="de-AT" sz="3200" dirty="0"/>
              <a:t>(Continental </a:t>
            </a:r>
            <a:r>
              <a:rPr lang="de-AT" sz="3200" dirty="0" err="1"/>
              <a:t>Climate</a:t>
            </a:r>
            <a:r>
              <a:rPr lang="de-AT" sz="3200" dirty="0"/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711" y="2633236"/>
            <a:ext cx="4746081" cy="204272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1559" y="2522772"/>
            <a:ext cx="7921100" cy="506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  <a:cs typeface="Arial" pitchFamily="34" charset="0"/>
              </a:rPr>
              <a:t>Multifunctional Façade element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with integrated PV. The outer layer will generate electricity, while the most inner layer will deliver heat or cooling energy to the existing external building walls.</a:t>
            </a:r>
          </a:p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Cascading </a:t>
            </a:r>
            <a:r>
              <a:rPr lang="en-US" sz="2800" b="1" dirty="0" err="1" smtClean="0">
                <a:latin typeface="Calibri" panose="020F0502020204030204" pitchFamily="34" charset="0"/>
                <a:cs typeface="Arial" pitchFamily="34" charset="0"/>
              </a:rPr>
              <a:t>geotghermal</a:t>
            </a:r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 heat pumps 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with </a:t>
            </a:r>
            <a:r>
              <a:rPr lang="en-US" sz="2800" dirty="0" err="1" smtClean="0">
                <a:latin typeface="Calibri" panose="020F0502020204030204" pitchFamily="34" charset="0"/>
                <a:cs typeface="Arial" pitchFamily="34" charset="0"/>
              </a:rPr>
              <a:t>with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a community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battery and electric vehicle charging system as one controllable system. </a:t>
            </a:r>
          </a:p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  <a:cs typeface="Arial" pitchFamily="34" charset="0"/>
              </a:rPr>
              <a:t>Energy community smart control system and energy billing concept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for the entire energy supply for all buildings and facilities 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via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block chain.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705930" y="5153295"/>
            <a:ext cx="3597065" cy="945890"/>
          </a:xfrm>
          <a:prstGeom prst="rect">
            <a:avLst/>
          </a:prstGeom>
          <a:noFill/>
        </p:spPr>
        <p:txBody>
          <a:bodyPr wrap="none" lIns="122550" tIns="122550" rIns="122550" bIns="122550" rtlCol="0" anchor="ctr" anchorCtr="0">
            <a:spAutoFit/>
          </a:bodyPr>
          <a:lstStyle/>
          <a:p>
            <a:pPr algn="ctr"/>
            <a:r>
              <a:rPr lang="en-US" sz="2269" dirty="0">
                <a:solidFill>
                  <a:srgbClr val="0070C0"/>
                </a:solidFill>
              </a:rPr>
              <a:t>Whole building complex </a:t>
            </a:r>
            <a:br>
              <a:rPr lang="en-US" sz="2269" dirty="0">
                <a:solidFill>
                  <a:srgbClr val="0070C0"/>
                </a:solidFill>
              </a:rPr>
            </a:br>
            <a:r>
              <a:rPr lang="en-US" sz="2269" dirty="0">
                <a:solidFill>
                  <a:srgbClr val="0070C0"/>
                </a:solidFill>
              </a:rPr>
              <a:t>Tagger-Area and buildings *)</a:t>
            </a:r>
          </a:p>
        </p:txBody>
      </p:sp>
      <p:sp>
        <p:nvSpPr>
          <p:cNvPr id="11" name="Rechteck 10"/>
          <p:cNvSpPr/>
          <p:nvPr/>
        </p:nvSpPr>
        <p:spPr>
          <a:xfrm>
            <a:off x="9683655" y="6237963"/>
            <a:ext cx="3963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*) Source: BAR </a:t>
            </a:r>
            <a:r>
              <a:rPr lang="en-US" sz="1600" dirty="0" err="1">
                <a:solidFill>
                  <a:srgbClr val="0070C0"/>
                </a:solidFill>
              </a:rPr>
              <a:t>Vermögensverwaltung</a:t>
            </a:r>
            <a:r>
              <a:rPr lang="en-US" sz="1600" dirty="0">
                <a:solidFill>
                  <a:srgbClr val="0070C0"/>
                </a:solidFill>
              </a:rPr>
              <a:t> GmbH)</a:t>
            </a:r>
          </a:p>
        </p:txBody>
      </p:sp>
    </p:spTree>
    <p:extLst>
      <p:ext uri="{BB962C8B-B14F-4D97-AF65-F5344CB8AC3E}">
        <p14:creationId xmlns:p14="http://schemas.microsoft.com/office/powerpoint/2010/main" val="5000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200" dirty="0"/>
              <a:t>Demo Site Belgium, Hasselt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GB" sz="3200" dirty="0"/>
              <a:t>Oceanic climate</a:t>
            </a:r>
            <a:r>
              <a:rPr lang="en-GB" dirty="0" smtClean="0"/>
              <a:t>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s://www.cordium.be/wp-content/uploads/2015/02/CRUTZ_03B-Small.jpg">
            <a:extLst>
              <a:ext uri="{FF2B5EF4-FFF2-40B4-BE49-F238E27FC236}">
                <a16:creationId xmlns="" xmlns:a16="http://schemas.microsoft.com/office/drawing/2014/main" id="{C8A19AB1-C346-4CD7-A5FE-08E61B840F9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93"/>
          <a:stretch/>
        </p:blipFill>
        <p:spPr bwMode="auto">
          <a:xfrm>
            <a:off x="9985323" y="4406572"/>
            <a:ext cx="3122762" cy="2032567"/>
          </a:xfrm>
          <a:prstGeom prst="rect">
            <a:avLst/>
          </a:prstGeom>
          <a:noFill/>
        </p:spPr>
      </p:pic>
      <p:pic>
        <p:nvPicPr>
          <p:cNvPr id="6" name="Picture Placeholder 11">
            <a:extLst>
              <a:ext uri="{FF2B5EF4-FFF2-40B4-BE49-F238E27FC236}">
                <a16:creationId xmlns="" xmlns:a16="http://schemas.microsoft.com/office/drawing/2014/main" id="{FC30D06B-FBC9-46BB-BB67-EA7D09C2C88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r="9395"/>
          <a:stretch>
            <a:fillRect/>
          </a:stretch>
        </p:blipFill>
        <p:spPr>
          <a:xfrm>
            <a:off x="10009277" y="2505772"/>
            <a:ext cx="3122762" cy="1702596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359859" y="2594782"/>
            <a:ext cx="9289290" cy="506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403499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Social housing complex: </a:t>
            </a:r>
          </a:p>
          <a:p>
            <a:pPr marL="1094838" lvl="1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35 </a:t>
            </a:r>
            <a:r>
              <a:rPr lang="en-US" sz="2800" b="1" dirty="0" err="1">
                <a:latin typeface="Calibri" panose="020F0502020204030204" pitchFamily="34" charset="0"/>
                <a:cs typeface="Arial" pitchFamily="34" charset="0"/>
              </a:rPr>
              <a:t>kWel</a:t>
            </a:r>
            <a:r>
              <a:rPr lang="en-US" sz="28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PVT </a:t>
            </a:r>
            <a:r>
              <a:rPr lang="en-US" sz="2800" b="1" dirty="0">
                <a:latin typeface="Calibri" panose="020F0502020204030204" pitchFamily="34" charset="0"/>
                <a:cs typeface="Arial" pitchFamily="34" charset="0"/>
              </a:rPr>
              <a:t>panels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for </a:t>
            </a:r>
            <a:r>
              <a:rPr lang="en-US" sz="2800" b="1" dirty="0">
                <a:latin typeface="Calibri" panose="020F0502020204030204" pitchFamily="34" charset="0"/>
                <a:cs typeface="Arial" pitchFamily="34" charset="0"/>
              </a:rPr>
              <a:t>multisource ground source heat </a:t>
            </a:r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pump to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supply heat and electricity to the 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building</a:t>
            </a:r>
          </a:p>
          <a:p>
            <a:pPr marL="1094838" lvl="1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  <a:cs typeface="Arial" pitchFamily="34" charset="0"/>
              </a:rPr>
              <a:t>Windmill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on the roof</a:t>
            </a:r>
            <a:endParaRPr lang="en-US" sz="2800" dirty="0">
              <a:latin typeface="Calibri" panose="020F0502020204030204" pitchFamily="34" charset="0"/>
              <a:cs typeface="Arial" pitchFamily="34" charset="0"/>
            </a:endParaRPr>
          </a:p>
          <a:p>
            <a:pPr marL="1094838" lvl="1" indent="-403499">
              <a:lnSpc>
                <a:spcPct val="90000"/>
              </a:lnSpc>
              <a:spcBef>
                <a:spcPts val="1362"/>
              </a:spcBef>
              <a:buClr>
                <a:srgbClr val="005DAB"/>
              </a:buClr>
              <a:buSzPct val="84000"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Arial" pitchFamily="34" charset="0"/>
              </a:rPr>
              <a:t>Power-To-Heat </a:t>
            </a:r>
            <a:r>
              <a:rPr lang="en-US" sz="2800" b="1" dirty="0">
                <a:latin typeface="Calibri" panose="020F0502020204030204" pitchFamily="34" charset="0"/>
                <a:cs typeface="Arial" pitchFamily="34" charset="0"/>
              </a:rPr>
              <a:t>flexible thermal storages 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to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be integrated in the </a:t>
            </a:r>
            <a:r>
              <a:rPr lang="en-US" sz="2800" dirty="0" err="1">
                <a:latin typeface="Calibri" panose="020F0502020204030204" pitchFamily="34" charset="0"/>
                <a:cs typeface="Arial" pitchFamily="34" charset="0"/>
              </a:rPr>
              <a:t>decentralised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DHW substation units adding additional source of flexibility to the local district heating 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system</a:t>
            </a:r>
            <a:endParaRPr lang="en-US" sz="28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75503" y="6511841"/>
            <a:ext cx="2628465" cy="945890"/>
          </a:xfrm>
          <a:prstGeom prst="rect">
            <a:avLst/>
          </a:prstGeom>
          <a:noFill/>
        </p:spPr>
        <p:txBody>
          <a:bodyPr wrap="none" lIns="122550" tIns="122550" rIns="122550" bIns="122550" rtlCol="0" anchor="ctr" anchorCtr="0">
            <a:spAutoFit/>
          </a:bodyPr>
          <a:lstStyle/>
          <a:p>
            <a:pPr algn="ctr"/>
            <a:r>
              <a:rPr lang="en-US" sz="2269" dirty="0">
                <a:solidFill>
                  <a:srgbClr val="0070C0"/>
                </a:solidFill>
              </a:rPr>
              <a:t>Social housing </a:t>
            </a:r>
            <a:br>
              <a:rPr lang="en-US" sz="2269" dirty="0">
                <a:solidFill>
                  <a:srgbClr val="0070C0"/>
                </a:solidFill>
              </a:rPr>
            </a:br>
            <a:r>
              <a:rPr lang="en-US" sz="2269" dirty="0">
                <a:solidFill>
                  <a:srgbClr val="0070C0"/>
                </a:solidFill>
              </a:rPr>
              <a:t>apartment buildings</a:t>
            </a:r>
          </a:p>
        </p:txBody>
      </p:sp>
    </p:spTree>
    <p:extLst>
      <p:ext uri="{BB962C8B-B14F-4D97-AF65-F5344CB8AC3E}">
        <p14:creationId xmlns:p14="http://schemas.microsoft.com/office/powerpoint/2010/main" val="29018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JOANNEUM RESEARCH">
  <a:themeElements>
    <a:clrScheme name="JOANNEUM RESEARCH">
      <a:dk1>
        <a:srgbClr val="000000"/>
      </a:dk1>
      <a:lt1>
        <a:srgbClr val="FFFFFF"/>
      </a:lt1>
      <a:dk2>
        <a:srgbClr val="787878"/>
      </a:dk2>
      <a:lt2>
        <a:srgbClr val="D2D2D2"/>
      </a:lt2>
      <a:accent1>
        <a:srgbClr val="009770"/>
      </a:accent1>
      <a:accent2>
        <a:srgbClr val="606669"/>
      </a:accent2>
      <a:accent3>
        <a:srgbClr val="0096D2"/>
      </a:accent3>
      <a:accent4>
        <a:srgbClr val="EC6024"/>
      </a:accent4>
      <a:accent5>
        <a:srgbClr val="005DAB"/>
      </a:accent5>
      <a:accent6>
        <a:srgbClr val="E4A800"/>
      </a:accent6>
      <a:hlink>
        <a:srgbClr val="78003C"/>
      </a:hlink>
      <a:folHlink>
        <a:srgbClr val="B400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08000" tIns="108000" rIns="108000" bIns="108000" rtlCol="0" anchor="ctr" anchorCtr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NAB_VidiCert&amp;Restoration_1980x1020-v140404stc</Template>
  <TotalTime>0</TotalTime>
  <Words>1266</Words>
  <Application>Microsoft Office PowerPoint</Application>
  <PresentationFormat>Benutzerdefiniert</PresentationFormat>
  <Paragraphs>135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1_JOANNEUM RESEARCH</vt:lpstr>
      <vt:lpstr>PowerPoint-Präsentation</vt:lpstr>
      <vt:lpstr>EXCESS: FleXible user-CEntric Energy poSitive houseS</vt:lpstr>
      <vt:lpstr>Why EXCESS?</vt:lpstr>
      <vt:lpstr>Aims of EXCESS</vt:lpstr>
      <vt:lpstr>4 demos in 4 European climate zones</vt:lpstr>
      <vt:lpstr>Technological advancements</vt:lpstr>
      <vt:lpstr>Demo Site Spain, Granada (Mediterranean Climate)</vt:lpstr>
      <vt:lpstr>Demo Site Austria, Graz (Continental Climate) </vt:lpstr>
      <vt:lpstr>Demo Site Belgium, Hasselt (Oceanic climate)</vt:lpstr>
      <vt:lpstr>Demo site Finland, Espoo (Nordic Climate)</vt:lpstr>
      <vt:lpstr>Unlocking flexibilities and virtual trading</vt:lpstr>
      <vt:lpstr>User engagement and replication</vt:lpstr>
      <vt:lpstr>Achievments made so far</vt:lpstr>
      <vt:lpstr>PEB definition</vt:lpstr>
      <vt:lpstr>EXCESS PEB definition</vt:lpstr>
      <vt:lpstr>Design principles and test result of multisource Solar Assisted heat pumps with high COP DHW</vt:lpstr>
      <vt:lpstr>Mid-deep 800m Borehole collector: Design,  safety and performance tests  </vt:lpstr>
      <vt:lpstr>Optimising PVT   </vt:lpstr>
      <vt:lpstr>Testing performance and safety of prefabricated multifuncional façade modules</vt:lpstr>
      <vt:lpstr>Simulation-based energy performance assessment for optimal PEB design</vt:lpstr>
      <vt:lpstr>PowerPoint-Präsentation</vt:lpstr>
    </vt:vector>
  </TitlesOfParts>
  <Company>JOANNEUM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toni stachl</dc:creator>
  <cp:lastModifiedBy>Tuerk, Andreas</cp:lastModifiedBy>
  <cp:revision>413</cp:revision>
  <cp:lastPrinted>2019-07-01T16:48:18Z</cp:lastPrinted>
  <dcterms:created xsi:type="dcterms:W3CDTF">2014-04-04T12:57:42Z</dcterms:created>
  <dcterms:modified xsi:type="dcterms:W3CDTF">2021-02-08T07:18:10Z</dcterms:modified>
</cp:coreProperties>
</file>