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910" r:id="rId4"/>
  </p:sldMasterIdLst>
  <p:notesMasterIdLst>
    <p:notesMasterId r:id="rId26"/>
  </p:notesMasterIdLst>
  <p:sldIdLst>
    <p:sldId id="281" r:id="rId5"/>
    <p:sldId id="325" r:id="rId6"/>
    <p:sldId id="327" r:id="rId7"/>
    <p:sldId id="332" r:id="rId8"/>
    <p:sldId id="334" r:id="rId9"/>
    <p:sldId id="330" r:id="rId10"/>
    <p:sldId id="333" r:id="rId11"/>
    <p:sldId id="338" r:id="rId12"/>
    <p:sldId id="336" r:id="rId13"/>
    <p:sldId id="337" r:id="rId14"/>
    <p:sldId id="339" r:id="rId15"/>
    <p:sldId id="341" r:id="rId16"/>
    <p:sldId id="340" r:id="rId17"/>
    <p:sldId id="335" r:id="rId18"/>
    <p:sldId id="322" r:id="rId19"/>
    <p:sldId id="328" r:id="rId20"/>
    <p:sldId id="329" r:id="rId21"/>
    <p:sldId id="326" r:id="rId22"/>
    <p:sldId id="323" r:id="rId23"/>
    <p:sldId id="324" r:id="rId24"/>
    <p:sldId id="331" r:id="rId25"/>
  </p:sldIdLst>
  <p:sldSz cx="12192000" cy="6858000"/>
  <p:notesSz cx="7102475" cy="10234613"/>
  <p:embeddedFontLst>
    <p:embeddedFont>
      <p:font typeface="Trebuchet MS" panose="020B0603020202020204" pitchFamily="34" charset="0"/>
      <p:regular r:id="rId27"/>
      <p:bold r:id="rId28"/>
      <p:italic r:id="rId29"/>
      <p:boldItalic r:id="rId30"/>
    </p:embeddedFont>
    <p:embeddedFont>
      <p:font typeface="Calibri" panose="020F0502020204030204" pitchFamily="34" charset="0"/>
      <p:regular r:id="rId31"/>
      <p:bold r:id="rId32"/>
      <p:italic r:id="rId33"/>
      <p:boldItalic r:id="rId34"/>
    </p:embeddedFont>
    <p:embeddedFont>
      <p:font typeface="Wingdings 2" panose="05020102010507070707" pitchFamily="18" charset="2"/>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A5E"/>
    <a:srgbClr val="B1C2E5"/>
    <a:srgbClr val="EDF1F9"/>
    <a:srgbClr val="1B2F53"/>
    <a:srgbClr val="ADC1E5"/>
    <a:srgbClr val="213B5C"/>
    <a:srgbClr val="155F5D"/>
    <a:srgbClr val="06835D"/>
    <a:srgbClr val="B0D1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CCB994-91C2-489C-8F12-3C9AA8EB0D02}" v="49" dt="2018-12-04T15:12:18.116"/>
    <p1510:client id="{80F9450F-D3A9-461D-A293-68929335B07A}" v="9" dt="2018-12-04T15:55:13.3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3639" autoAdjust="0"/>
  </p:normalViewPr>
  <p:slideViewPr>
    <p:cSldViewPr snapToGrid="0">
      <p:cViewPr varScale="1">
        <p:scale>
          <a:sx n="54" d="100"/>
          <a:sy n="54" d="100"/>
        </p:scale>
        <p:origin x="312"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44" d="100"/>
          <a:sy n="44" d="100"/>
        </p:scale>
        <p:origin x="274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7.fntdata"/><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i Medved" userId="e96b780a-d618-4869-835e-ca7d43a97e14" providerId="ADAL" clId="{80F9450F-D3A9-461D-A293-68929335B07A}"/>
    <pc:docChg chg="modMainMaster">
      <pc:chgData name="Tomi Medved" userId="e96b780a-d618-4869-835e-ca7d43a97e14" providerId="ADAL" clId="{80F9450F-D3A9-461D-A293-68929335B07A}" dt="2018-12-04T15:55:13.399" v="13"/>
      <pc:docMkLst>
        <pc:docMk/>
      </pc:docMkLst>
      <pc:sldMasterChg chg="modSldLayout">
        <pc:chgData name="Tomi Medved" userId="e96b780a-d618-4869-835e-ca7d43a97e14" providerId="ADAL" clId="{80F9450F-D3A9-461D-A293-68929335B07A}" dt="2018-12-04T15:55:13.399" v="13"/>
        <pc:sldMasterMkLst>
          <pc:docMk/>
          <pc:sldMasterMk cId="1223945191" sldId="2147483674"/>
        </pc:sldMasterMkLst>
        <pc:sldLayoutChg chg="addSp modSp">
          <pc:chgData name="Tomi Medved" userId="e96b780a-d618-4869-835e-ca7d43a97e14" providerId="ADAL" clId="{80F9450F-D3A9-461D-A293-68929335B07A}" dt="2018-12-04T15:55:13.399" v="13"/>
          <pc:sldLayoutMkLst>
            <pc:docMk/>
            <pc:sldMasterMk cId="1223945191" sldId="2147483674"/>
            <pc:sldLayoutMk cId="2221954655" sldId="2147483689"/>
          </pc:sldLayoutMkLst>
          <pc:spChg chg="add mod">
            <ac:chgData name="Tomi Medved" userId="e96b780a-d618-4869-835e-ca7d43a97e14" providerId="ADAL" clId="{80F9450F-D3A9-461D-A293-68929335B07A}" dt="2018-12-04T15:53:22.382" v="3"/>
            <ac:spMkLst>
              <pc:docMk/>
              <pc:sldMasterMk cId="1223945191" sldId="2147483674"/>
              <pc:sldLayoutMk cId="2221954655" sldId="2147483689"/>
              <ac:spMk id="2" creationId="{B1DD91E3-07BF-4E5F-AE9E-78BB894F1CE9}"/>
            </ac:spMkLst>
          </pc:spChg>
          <pc:spChg chg="add mod">
            <ac:chgData name="Tomi Medved" userId="e96b780a-d618-4869-835e-ca7d43a97e14" providerId="ADAL" clId="{80F9450F-D3A9-461D-A293-68929335B07A}" dt="2018-12-04T15:53:59.591" v="7"/>
            <ac:spMkLst>
              <pc:docMk/>
              <pc:sldMasterMk cId="1223945191" sldId="2147483674"/>
              <pc:sldLayoutMk cId="2221954655" sldId="2147483689"/>
              <ac:spMk id="5" creationId="{E13D7382-0997-4B3B-BE94-581C267DB6A9}"/>
            </ac:spMkLst>
          </pc:spChg>
          <pc:spChg chg="add mod">
            <ac:chgData name="Tomi Medved" userId="e96b780a-d618-4869-835e-ca7d43a97e14" providerId="ADAL" clId="{80F9450F-D3A9-461D-A293-68929335B07A}" dt="2018-12-04T15:54:27.780" v="10"/>
            <ac:spMkLst>
              <pc:docMk/>
              <pc:sldMasterMk cId="1223945191" sldId="2147483674"/>
              <pc:sldLayoutMk cId="2221954655" sldId="2147483689"/>
              <ac:spMk id="7" creationId="{CA85BF34-675D-437A-B031-A31766A57ADC}"/>
            </ac:spMkLst>
          </pc:spChg>
          <pc:spChg chg="add mod">
            <ac:chgData name="Tomi Medved" userId="e96b780a-d618-4869-835e-ca7d43a97e14" providerId="ADAL" clId="{80F9450F-D3A9-461D-A293-68929335B07A}" dt="2018-12-04T15:55:13.399" v="13"/>
            <ac:spMkLst>
              <pc:docMk/>
              <pc:sldMasterMk cId="1223945191" sldId="2147483674"/>
              <pc:sldLayoutMk cId="2221954655" sldId="2147483689"/>
              <ac:spMk id="8" creationId="{B02EDB89-9395-4D62-A7AF-0379A4CCB255}"/>
            </ac:spMkLst>
          </pc:spChg>
        </pc:sldLayoutChg>
      </pc:sldMasterChg>
    </pc:docChg>
  </pc:docChgLst>
  <pc:docChgLst>
    <pc:chgData name="Tomi Medved" userId="e96b780a-d618-4869-835e-ca7d43a97e14" providerId="ADAL" clId="{F2CCB994-91C2-489C-8F12-3C9AA8EB0D02}"/>
    <pc:docChg chg="undo custSel modSld modMainMaster">
      <pc:chgData name="Tomi Medved" userId="e96b780a-d618-4869-835e-ca7d43a97e14" providerId="ADAL" clId="{F2CCB994-91C2-489C-8F12-3C9AA8EB0D02}" dt="2018-12-04T15:12:18.116" v="132"/>
      <pc:docMkLst>
        <pc:docMk/>
      </pc:docMkLst>
      <pc:sldChg chg="addSp delSp modSp">
        <pc:chgData name="Tomi Medved" userId="e96b780a-d618-4869-835e-ca7d43a97e14" providerId="ADAL" clId="{F2CCB994-91C2-489C-8F12-3C9AA8EB0D02}" dt="2018-11-30T16:54:46.428" v="20" actId="20577"/>
        <pc:sldMkLst>
          <pc:docMk/>
          <pc:sldMk cId="969764677" sldId="256"/>
        </pc:sldMkLst>
        <pc:spChg chg="add del mod">
          <ac:chgData name="Tomi Medved" userId="e96b780a-d618-4869-835e-ca7d43a97e14" providerId="ADAL" clId="{F2CCB994-91C2-489C-8F12-3C9AA8EB0D02}" dt="2018-11-30T16:54:16.789" v="3"/>
          <ac:spMkLst>
            <pc:docMk/>
            <pc:sldMk cId="969764677" sldId="256"/>
            <ac:spMk id="2" creationId="{4C29582D-B0D4-4E5C-85B8-B47D29B2CCCB}"/>
          </ac:spMkLst>
        </pc:spChg>
        <pc:spChg chg="mod">
          <ac:chgData name="Tomi Medved" userId="e96b780a-d618-4869-835e-ca7d43a97e14" providerId="ADAL" clId="{F2CCB994-91C2-489C-8F12-3C9AA8EB0D02}" dt="2018-11-30T16:54:46.428" v="20" actId="20577"/>
          <ac:spMkLst>
            <pc:docMk/>
            <pc:sldMk cId="969764677" sldId="256"/>
            <ac:spMk id="15" creationId="{5FD2B611-4DC8-40BD-9774-E863BE959BFB}"/>
          </ac:spMkLst>
        </pc:spChg>
        <pc:spChg chg="add del">
          <ac:chgData name="Tomi Medved" userId="e96b780a-d618-4869-835e-ca7d43a97e14" providerId="ADAL" clId="{F2CCB994-91C2-489C-8F12-3C9AA8EB0D02}" dt="2018-11-30T16:54:16.789" v="3"/>
          <ac:spMkLst>
            <pc:docMk/>
            <pc:sldMk cId="969764677" sldId="256"/>
            <ac:spMk id="16" creationId="{EF80F41B-DB4A-4263-B236-E9C5B191642C}"/>
          </ac:spMkLst>
        </pc:spChg>
        <pc:spChg chg="mod">
          <ac:chgData name="Tomi Medved" userId="e96b780a-d618-4869-835e-ca7d43a97e14" providerId="ADAL" clId="{F2CCB994-91C2-489C-8F12-3C9AA8EB0D02}" dt="2018-11-30T16:54:37.654" v="6" actId="6549"/>
          <ac:spMkLst>
            <pc:docMk/>
            <pc:sldMk cId="969764677" sldId="256"/>
            <ac:spMk id="17" creationId="{F75F311F-0F38-487D-AA48-D669A13A6C75}"/>
          </ac:spMkLst>
        </pc:spChg>
      </pc:sldChg>
      <pc:sldMasterChg chg="delSp modSldLayout">
        <pc:chgData name="Tomi Medved" userId="e96b780a-d618-4869-835e-ca7d43a97e14" providerId="ADAL" clId="{F2CCB994-91C2-489C-8F12-3C9AA8EB0D02}" dt="2018-12-04T15:12:18.116" v="132"/>
        <pc:sldMasterMkLst>
          <pc:docMk/>
          <pc:sldMasterMk cId="1223945191" sldId="2147483674"/>
        </pc:sldMasterMkLst>
        <pc:spChg chg="del">
          <ac:chgData name="Tomi Medved" userId="e96b780a-d618-4869-835e-ca7d43a97e14" providerId="ADAL" clId="{F2CCB994-91C2-489C-8F12-3C9AA8EB0D02}" dt="2018-11-30T16:57:21.682" v="21" actId="478"/>
          <ac:spMkLst>
            <pc:docMk/>
            <pc:sldMasterMk cId="1223945191" sldId="2147483674"/>
            <ac:spMk id="5" creationId="{00000000-0000-0000-0000-000000000000}"/>
          </ac:spMkLst>
        </pc:spChg>
        <pc:sldLayoutChg chg="addSp delSp modSp setBg">
          <pc:chgData name="Tomi Medved" userId="e96b780a-d618-4869-835e-ca7d43a97e14" providerId="ADAL" clId="{F2CCB994-91C2-489C-8F12-3C9AA8EB0D02}" dt="2018-12-04T15:12:18.116" v="132"/>
          <pc:sldLayoutMkLst>
            <pc:docMk/>
            <pc:sldMasterMk cId="1223945191" sldId="2147483674"/>
            <pc:sldLayoutMk cId="1827435512" sldId="2147483676"/>
          </pc:sldLayoutMkLst>
          <pc:spChg chg="add del mod">
            <ac:chgData name="Tomi Medved" userId="e96b780a-d618-4869-835e-ca7d43a97e14" providerId="ADAL" clId="{F2CCB994-91C2-489C-8F12-3C9AA8EB0D02}" dt="2018-12-04T15:12:17.157" v="131" actId="478"/>
            <ac:spMkLst>
              <pc:docMk/>
              <pc:sldMasterMk cId="1223945191" sldId="2147483674"/>
              <pc:sldLayoutMk cId="1827435512" sldId="2147483676"/>
              <ac:spMk id="8" creationId="{E66754FC-6E80-4EA2-80EB-1951510B75FD}"/>
            </ac:spMkLst>
          </pc:spChg>
        </pc:sldLayoutChg>
        <pc:sldLayoutChg chg="delSp">
          <pc:chgData name="Tomi Medved" userId="e96b780a-d618-4869-835e-ca7d43a97e14" providerId="ADAL" clId="{F2CCB994-91C2-489C-8F12-3C9AA8EB0D02}" dt="2018-11-30T16:57:25.698" v="22" actId="478"/>
          <pc:sldLayoutMkLst>
            <pc:docMk/>
            <pc:sldMasterMk cId="1223945191" sldId="2147483674"/>
            <pc:sldLayoutMk cId="4026396187" sldId="2147483677"/>
          </pc:sldLayoutMkLst>
          <pc:spChg chg="del">
            <ac:chgData name="Tomi Medved" userId="e96b780a-d618-4869-835e-ca7d43a97e14" providerId="ADAL" clId="{F2CCB994-91C2-489C-8F12-3C9AA8EB0D02}" dt="2018-11-30T16:57:25.698" v="22" actId="478"/>
            <ac:spMkLst>
              <pc:docMk/>
              <pc:sldMasterMk cId="1223945191" sldId="2147483674"/>
              <pc:sldLayoutMk cId="4026396187" sldId="2147483677"/>
              <ac:spMk id="5" creationId="{00000000-0000-0000-0000-000000000000}"/>
            </ac:spMkLst>
          </pc:spChg>
        </pc:sldLayoutChg>
        <pc:sldLayoutChg chg="delSp">
          <pc:chgData name="Tomi Medved" userId="e96b780a-d618-4869-835e-ca7d43a97e14" providerId="ADAL" clId="{F2CCB994-91C2-489C-8F12-3C9AA8EB0D02}" dt="2018-11-30T16:57:29.273" v="23" actId="478"/>
          <pc:sldLayoutMkLst>
            <pc:docMk/>
            <pc:sldMasterMk cId="1223945191" sldId="2147483674"/>
            <pc:sldLayoutMk cId="2847646786" sldId="2147483678"/>
          </pc:sldLayoutMkLst>
          <pc:spChg chg="del">
            <ac:chgData name="Tomi Medved" userId="e96b780a-d618-4869-835e-ca7d43a97e14" providerId="ADAL" clId="{F2CCB994-91C2-489C-8F12-3C9AA8EB0D02}" dt="2018-11-30T16:57:29.273" v="23" actId="478"/>
            <ac:spMkLst>
              <pc:docMk/>
              <pc:sldMasterMk cId="1223945191" sldId="2147483674"/>
              <pc:sldLayoutMk cId="2847646786" sldId="2147483678"/>
              <ac:spMk id="6" creationId="{00000000-0000-0000-0000-000000000000}"/>
            </ac:spMkLst>
          </pc:spChg>
        </pc:sldLayoutChg>
        <pc:sldLayoutChg chg="delSp">
          <pc:chgData name="Tomi Medved" userId="e96b780a-d618-4869-835e-ca7d43a97e14" providerId="ADAL" clId="{F2CCB994-91C2-489C-8F12-3C9AA8EB0D02}" dt="2018-11-30T16:57:39.338" v="24" actId="478"/>
          <pc:sldLayoutMkLst>
            <pc:docMk/>
            <pc:sldMasterMk cId="1223945191" sldId="2147483674"/>
            <pc:sldLayoutMk cId="3087067410" sldId="2147483679"/>
          </pc:sldLayoutMkLst>
          <pc:spChg chg="del">
            <ac:chgData name="Tomi Medved" userId="e96b780a-d618-4869-835e-ca7d43a97e14" providerId="ADAL" clId="{F2CCB994-91C2-489C-8F12-3C9AA8EB0D02}" dt="2018-11-30T16:57:39.338" v="24" actId="478"/>
            <ac:spMkLst>
              <pc:docMk/>
              <pc:sldMasterMk cId="1223945191" sldId="2147483674"/>
              <pc:sldLayoutMk cId="3087067410" sldId="2147483679"/>
              <ac:spMk id="8" creationId="{00000000-0000-0000-0000-000000000000}"/>
            </ac:spMkLst>
          </pc:spChg>
        </pc:sldLayoutChg>
        <pc:sldLayoutChg chg="delSp">
          <pc:chgData name="Tomi Medved" userId="e96b780a-d618-4869-835e-ca7d43a97e14" providerId="ADAL" clId="{F2CCB994-91C2-489C-8F12-3C9AA8EB0D02}" dt="2018-11-30T16:57:43.540" v="25" actId="478"/>
          <pc:sldLayoutMkLst>
            <pc:docMk/>
            <pc:sldMasterMk cId="1223945191" sldId="2147483674"/>
            <pc:sldLayoutMk cId="2269707627" sldId="2147483682"/>
          </pc:sldLayoutMkLst>
          <pc:spChg chg="del">
            <ac:chgData name="Tomi Medved" userId="e96b780a-d618-4869-835e-ca7d43a97e14" providerId="ADAL" clId="{F2CCB994-91C2-489C-8F12-3C9AA8EB0D02}" dt="2018-11-30T16:57:43.540" v="25" actId="478"/>
            <ac:spMkLst>
              <pc:docMk/>
              <pc:sldMasterMk cId="1223945191" sldId="2147483674"/>
              <pc:sldLayoutMk cId="2269707627" sldId="2147483682"/>
              <ac:spMk id="8" creationId="{4DF00DB4-9DAA-4841-BB7E-E519F91D38BE}"/>
            </ac:spMkLst>
          </pc:spChg>
        </pc:sldLayoutChg>
        <pc:sldLayoutChg chg="delSp">
          <pc:chgData name="Tomi Medved" userId="e96b780a-d618-4869-835e-ca7d43a97e14" providerId="ADAL" clId="{F2CCB994-91C2-489C-8F12-3C9AA8EB0D02}" dt="2018-11-30T16:57:45.472" v="26" actId="478"/>
          <pc:sldLayoutMkLst>
            <pc:docMk/>
            <pc:sldMasterMk cId="1223945191" sldId="2147483674"/>
            <pc:sldLayoutMk cId="895533046" sldId="2147483683"/>
          </pc:sldLayoutMkLst>
          <pc:spChg chg="del">
            <ac:chgData name="Tomi Medved" userId="e96b780a-d618-4869-835e-ca7d43a97e14" providerId="ADAL" clId="{F2CCB994-91C2-489C-8F12-3C9AA8EB0D02}" dt="2018-11-30T16:57:45.472" v="26" actId="478"/>
            <ac:spMkLst>
              <pc:docMk/>
              <pc:sldMasterMk cId="1223945191" sldId="2147483674"/>
              <pc:sldLayoutMk cId="895533046" sldId="2147483683"/>
              <ac:spMk id="8" creationId="{879C3905-E138-4CAA-BFB2-388FFDFCA7FF}"/>
            </ac:spMkLst>
          </pc:spChg>
        </pc:sldLayoutChg>
        <pc:sldLayoutChg chg="delSp">
          <pc:chgData name="Tomi Medved" userId="e96b780a-d618-4869-835e-ca7d43a97e14" providerId="ADAL" clId="{F2CCB994-91C2-489C-8F12-3C9AA8EB0D02}" dt="2018-11-30T16:57:50.856" v="27" actId="478"/>
          <pc:sldLayoutMkLst>
            <pc:docMk/>
            <pc:sldMasterMk cId="1223945191" sldId="2147483674"/>
            <pc:sldLayoutMk cId="2590532246" sldId="2147483684"/>
          </pc:sldLayoutMkLst>
          <pc:spChg chg="del">
            <ac:chgData name="Tomi Medved" userId="e96b780a-d618-4869-835e-ca7d43a97e14" providerId="ADAL" clId="{F2CCB994-91C2-489C-8F12-3C9AA8EB0D02}" dt="2018-11-30T16:57:50.856" v="27" actId="478"/>
            <ac:spMkLst>
              <pc:docMk/>
              <pc:sldMasterMk cId="1223945191" sldId="2147483674"/>
              <pc:sldLayoutMk cId="2590532246" sldId="2147483684"/>
              <ac:spMk id="7" creationId="{2CD13D43-882B-4353-B0F1-F5B107FD0887}"/>
            </ac:spMkLst>
          </pc:spChg>
        </pc:sldLayoutChg>
        <pc:sldLayoutChg chg="delSp">
          <pc:chgData name="Tomi Medved" userId="e96b780a-d618-4869-835e-ca7d43a97e14" providerId="ADAL" clId="{F2CCB994-91C2-489C-8F12-3C9AA8EB0D02}" dt="2018-11-30T16:57:57.097" v="28" actId="478"/>
          <pc:sldLayoutMkLst>
            <pc:docMk/>
            <pc:sldMasterMk cId="1223945191" sldId="2147483674"/>
            <pc:sldLayoutMk cId="3706609211" sldId="2147483688"/>
          </pc:sldLayoutMkLst>
          <pc:spChg chg="del">
            <ac:chgData name="Tomi Medved" userId="e96b780a-d618-4869-835e-ca7d43a97e14" providerId="ADAL" clId="{F2CCB994-91C2-489C-8F12-3C9AA8EB0D02}" dt="2018-11-30T16:57:57.097" v="28" actId="478"/>
            <ac:spMkLst>
              <pc:docMk/>
              <pc:sldMasterMk cId="1223945191" sldId="2147483674"/>
              <pc:sldLayoutMk cId="3706609211" sldId="2147483688"/>
              <ac:spMk id="4" creationId="{B9867955-C3AC-41F7-A7FD-EFF8FFDF8904}"/>
            </ac:spMkLst>
          </pc:spChg>
        </pc:sldLayoutChg>
        <pc:sldLayoutChg chg="addSp delSp modSp">
          <pc:chgData name="Tomi Medved" userId="e96b780a-d618-4869-835e-ca7d43a97e14" providerId="ADAL" clId="{F2CCB994-91C2-489C-8F12-3C9AA8EB0D02}" dt="2018-11-30T17:28:25.054" v="90"/>
          <pc:sldLayoutMkLst>
            <pc:docMk/>
            <pc:sldMasterMk cId="1223945191" sldId="2147483674"/>
            <pc:sldLayoutMk cId="2221954655" sldId="2147483689"/>
          </pc:sldLayoutMkLst>
          <pc:spChg chg="del">
            <ac:chgData name="Tomi Medved" userId="e96b780a-d618-4869-835e-ca7d43a97e14" providerId="ADAL" clId="{F2CCB994-91C2-489C-8F12-3C9AA8EB0D02}" dt="2018-11-30T16:58:00.131" v="29" actId="478"/>
            <ac:spMkLst>
              <pc:docMk/>
              <pc:sldMasterMk cId="1223945191" sldId="2147483674"/>
              <pc:sldLayoutMk cId="2221954655" sldId="2147483689"/>
              <ac:spMk id="3" creationId="{63635BF8-EFBB-4DB4-9146-1690FF741430}"/>
            </ac:spMkLst>
          </pc:spChg>
          <pc:spChg chg="add mod">
            <ac:chgData name="Tomi Medved" userId="e96b780a-d618-4869-835e-ca7d43a97e14" providerId="ADAL" clId="{F2CCB994-91C2-489C-8F12-3C9AA8EB0D02}" dt="2018-11-30T17:06:24.447" v="60" actId="113"/>
            <ac:spMkLst>
              <pc:docMk/>
              <pc:sldMasterMk cId="1223945191" sldId="2147483674"/>
              <pc:sldLayoutMk cId="2221954655" sldId="2147483689"/>
              <ac:spMk id="7" creationId="{BFD081C6-37E6-40D7-B6C1-EB9312A4FFAB}"/>
            </ac:spMkLst>
          </pc:spChg>
          <pc:spChg chg="add mod">
            <ac:chgData name="Tomi Medved" userId="e96b780a-d618-4869-835e-ca7d43a97e14" providerId="ADAL" clId="{F2CCB994-91C2-489C-8F12-3C9AA8EB0D02}" dt="2018-11-30T17:06:34.302" v="62" actId="1076"/>
            <ac:spMkLst>
              <pc:docMk/>
              <pc:sldMasterMk cId="1223945191" sldId="2147483674"/>
              <pc:sldLayoutMk cId="2221954655" sldId="2147483689"/>
              <ac:spMk id="8" creationId="{33D54B94-B4A1-4BD5-A2A0-1AFC0F1F401B}"/>
            </ac:spMkLst>
          </pc:spChg>
          <pc:spChg chg="add mod">
            <ac:chgData name="Tomi Medved" userId="e96b780a-d618-4869-835e-ca7d43a97e14" providerId="ADAL" clId="{F2CCB994-91C2-489C-8F12-3C9AA8EB0D02}" dt="2018-11-30T17:27:45.531" v="88" actId="1076"/>
            <ac:spMkLst>
              <pc:docMk/>
              <pc:sldMasterMk cId="1223945191" sldId="2147483674"/>
              <pc:sldLayoutMk cId="2221954655" sldId="2147483689"/>
              <ac:spMk id="9" creationId="{836747A4-9524-47D7-A4F3-869FD12159E0}"/>
            </ac:spMkLst>
          </pc:spChg>
          <pc:spChg chg="mod">
            <ac:chgData name="Tomi Medved" userId="e96b780a-d618-4869-835e-ca7d43a97e14" providerId="ADAL" clId="{F2CCB994-91C2-489C-8F12-3C9AA8EB0D02}" dt="2018-11-30T17:27:48.426" v="89" actId="1076"/>
            <ac:spMkLst>
              <pc:docMk/>
              <pc:sldMasterMk cId="1223945191" sldId="2147483674"/>
              <pc:sldLayoutMk cId="2221954655" sldId="2147483689"/>
              <ac:spMk id="11" creationId="{185D5DE3-8553-4760-A627-695247551A24}"/>
            </ac:spMkLst>
          </pc:spChg>
          <pc:spChg chg="mod">
            <ac:chgData name="Tomi Medved" userId="e96b780a-d618-4869-835e-ca7d43a97e14" providerId="ADAL" clId="{F2CCB994-91C2-489C-8F12-3C9AA8EB0D02}" dt="2018-11-30T17:19:34.819" v="65" actId="207"/>
            <ac:spMkLst>
              <pc:docMk/>
              <pc:sldMasterMk cId="1223945191" sldId="2147483674"/>
              <pc:sldLayoutMk cId="2221954655" sldId="2147483689"/>
              <ac:spMk id="12" creationId="{3458C3A6-151F-408A-93E3-81C7FC49DD5A}"/>
            </ac:spMkLst>
          </pc:spChg>
          <pc:spChg chg="add">
            <ac:chgData name="Tomi Medved" userId="e96b780a-d618-4869-835e-ca7d43a97e14" providerId="ADAL" clId="{F2CCB994-91C2-489C-8F12-3C9AA8EB0D02}" dt="2018-11-30T17:28:25.054" v="90"/>
            <ac:spMkLst>
              <pc:docMk/>
              <pc:sldMasterMk cId="1223945191" sldId="2147483674"/>
              <pc:sldLayoutMk cId="2221954655" sldId="2147483689"/>
              <ac:spMk id="13" creationId="{FD004CF2-BD8A-41DB-BF98-B6CC30DD8BB2}"/>
            </ac:spMkLst>
          </pc:spChg>
        </pc:sldLayoutChg>
      </pc:sldMasterChg>
    </pc:docChg>
  </pc:docChgLst>
  <pc:docChgLst>
    <pc:chgData name="Tomi Medved" userId="e96b780a-d618-4869-835e-ca7d43a97e14" providerId="ADAL" clId="{86741089-8DD2-4B35-9FA5-D6C29EEDD015}"/>
    <pc:docChg chg="modSld">
      <pc:chgData name="Tomi Medved" userId="e96b780a-d618-4869-835e-ca7d43a97e14" providerId="ADAL" clId="{86741089-8DD2-4B35-9FA5-D6C29EEDD015}" dt="2018-12-04T21:36:46.399" v="56" actId="20577"/>
      <pc:docMkLst>
        <pc:docMk/>
      </pc:docMkLst>
      <pc:sldChg chg="modSp">
        <pc:chgData name="Tomi Medved" userId="e96b780a-d618-4869-835e-ca7d43a97e14" providerId="ADAL" clId="{86741089-8DD2-4B35-9FA5-D6C29EEDD015}" dt="2018-12-04T21:36:46.399" v="56" actId="20577"/>
        <pc:sldMkLst>
          <pc:docMk/>
          <pc:sldMk cId="969764677" sldId="256"/>
        </pc:sldMkLst>
        <pc:spChg chg="mod">
          <ac:chgData name="Tomi Medved" userId="e96b780a-d618-4869-835e-ca7d43a97e14" providerId="ADAL" clId="{86741089-8DD2-4B35-9FA5-D6C29EEDD015}" dt="2018-12-04T21:36:13.500" v="17" actId="20577"/>
          <ac:spMkLst>
            <pc:docMk/>
            <pc:sldMk cId="969764677" sldId="256"/>
            <ac:spMk id="15" creationId="{5FD2B611-4DC8-40BD-9774-E863BE959BFB}"/>
          </ac:spMkLst>
        </pc:spChg>
        <pc:spChg chg="mod">
          <ac:chgData name="Tomi Medved" userId="e96b780a-d618-4869-835e-ca7d43a97e14" providerId="ADAL" clId="{86741089-8DD2-4B35-9FA5-D6C29EEDD015}" dt="2018-12-04T21:36:46.399" v="56" actId="20577"/>
          <ac:spMkLst>
            <pc:docMk/>
            <pc:sldMk cId="969764677" sldId="256"/>
            <ac:spMk id="16" creationId="{EF80F41B-DB4A-4263-B236-E9C5B191642C}"/>
          </ac:spMkLst>
        </pc:spChg>
        <pc:spChg chg="mod">
          <ac:chgData name="Tomi Medved" userId="e96b780a-d618-4869-835e-ca7d43a97e14" providerId="ADAL" clId="{86741089-8DD2-4B35-9FA5-D6C29EEDD015}" dt="2018-12-04T21:36:42.432" v="49" actId="20577"/>
          <ac:spMkLst>
            <pc:docMk/>
            <pc:sldMk cId="969764677" sldId="256"/>
            <ac:spMk id="17" creationId="{F75F311F-0F38-487D-AA48-D669A13A6C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7739" cy="513508"/>
          </a:xfrm>
          <a:prstGeom prst="rect">
            <a:avLst/>
          </a:prstGeom>
        </p:spPr>
        <p:txBody>
          <a:bodyPr vert="horz" lIns="95518" tIns="47759" rIns="95518" bIns="47759" rtlCol="0"/>
          <a:lstStyle>
            <a:lvl1pPr algn="l">
              <a:defRPr sz="1300"/>
            </a:lvl1pPr>
          </a:lstStyle>
          <a:p>
            <a:endParaRPr lang="de-AT"/>
          </a:p>
        </p:txBody>
      </p:sp>
      <p:sp>
        <p:nvSpPr>
          <p:cNvPr id="3" name="Datumsplatzhalter 2"/>
          <p:cNvSpPr>
            <a:spLocks noGrp="1"/>
          </p:cNvSpPr>
          <p:nvPr>
            <p:ph type="dt" idx="1"/>
          </p:nvPr>
        </p:nvSpPr>
        <p:spPr>
          <a:xfrm>
            <a:off x="4023093" y="0"/>
            <a:ext cx="3077739" cy="513508"/>
          </a:xfrm>
          <a:prstGeom prst="rect">
            <a:avLst/>
          </a:prstGeom>
        </p:spPr>
        <p:txBody>
          <a:bodyPr vert="horz" lIns="95518" tIns="47759" rIns="95518" bIns="47759" rtlCol="0"/>
          <a:lstStyle>
            <a:lvl1pPr algn="r">
              <a:defRPr sz="1300"/>
            </a:lvl1pPr>
          </a:lstStyle>
          <a:p>
            <a:fld id="{D0674BAF-4BA4-4DC5-B55A-B3A56190504B}" type="datetimeFigureOut">
              <a:rPr lang="de-AT" smtClean="0"/>
              <a:t>27.03.2021</a:t>
            </a:fld>
            <a:endParaRPr lang="de-AT"/>
          </a:p>
        </p:txBody>
      </p:sp>
      <p:sp>
        <p:nvSpPr>
          <p:cNvPr id="4" name="Folienbildplatzhalter 3"/>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5518" tIns="47759" rIns="95518" bIns="47759" rtlCol="0" anchor="ctr"/>
          <a:lstStyle/>
          <a:p>
            <a:endParaRPr lang="de-AT"/>
          </a:p>
        </p:txBody>
      </p:sp>
      <p:sp>
        <p:nvSpPr>
          <p:cNvPr id="5" name="Notizenplatzhalter 4"/>
          <p:cNvSpPr>
            <a:spLocks noGrp="1"/>
          </p:cNvSpPr>
          <p:nvPr>
            <p:ph type="body" sz="quarter" idx="3"/>
          </p:nvPr>
        </p:nvSpPr>
        <p:spPr>
          <a:xfrm>
            <a:off x="710248" y="4925407"/>
            <a:ext cx="5681980" cy="4029879"/>
          </a:xfrm>
          <a:prstGeom prst="rect">
            <a:avLst/>
          </a:prstGeom>
        </p:spPr>
        <p:txBody>
          <a:bodyPr vert="horz" lIns="95518" tIns="47759" rIns="95518" bIns="47759"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AT"/>
          </a:p>
        </p:txBody>
      </p:sp>
      <p:sp>
        <p:nvSpPr>
          <p:cNvPr id="6" name="Fußzeilenplatzhalter 5"/>
          <p:cNvSpPr>
            <a:spLocks noGrp="1"/>
          </p:cNvSpPr>
          <p:nvPr>
            <p:ph type="ftr" sz="quarter" idx="4"/>
          </p:nvPr>
        </p:nvSpPr>
        <p:spPr>
          <a:xfrm>
            <a:off x="0" y="9721107"/>
            <a:ext cx="3077739" cy="513507"/>
          </a:xfrm>
          <a:prstGeom prst="rect">
            <a:avLst/>
          </a:prstGeom>
        </p:spPr>
        <p:txBody>
          <a:bodyPr vert="horz" lIns="95518" tIns="47759" rIns="95518" bIns="47759" rtlCol="0" anchor="b"/>
          <a:lstStyle>
            <a:lvl1pPr algn="l">
              <a:defRPr sz="1300"/>
            </a:lvl1pPr>
          </a:lstStyle>
          <a:p>
            <a:endParaRPr lang="de-AT"/>
          </a:p>
        </p:txBody>
      </p:sp>
      <p:sp>
        <p:nvSpPr>
          <p:cNvPr id="7" name="Foliennummernplatzhalter 6"/>
          <p:cNvSpPr>
            <a:spLocks noGrp="1"/>
          </p:cNvSpPr>
          <p:nvPr>
            <p:ph type="sldNum" sz="quarter" idx="5"/>
          </p:nvPr>
        </p:nvSpPr>
        <p:spPr>
          <a:xfrm>
            <a:off x="4023093" y="9721107"/>
            <a:ext cx="3077739" cy="513507"/>
          </a:xfrm>
          <a:prstGeom prst="rect">
            <a:avLst/>
          </a:prstGeom>
        </p:spPr>
        <p:txBody>
          <a:bodyPr vert="horz" lIns="95518" tIns="47759" rIns="95518" bIns="47759" rtlCol="0" anchor="b"/>
          <a:lstStyle>
            <a:lvl1pPr algn="r">
              <a:defRPr sz="1300"/>
            </a:lvl1pPr>
          </a:lstStyle>
          <a:p>
            <a:fld id="{8127C91A-5C4E-47E8-9806-E8419F3FFAAE}" type="slidenum">
              <a:rPr lang="de-AT" smtClean="0"/>
              <a:t>‹#›</a:t>
            </a:fld>
            <a:endParaRPr lang="de-AT"/>
          </a:p>
        </p:txBody>
      </p:sp>
    </p:spTree>
    <p:extLst>
      <p:ext uri="{BB962C8B-B14F-4D97-AF65-F5344CB8AC3E}">
        <p14:creationId xmlns:p14="http://schemas.microsoft.com/office/powerpoint/2010/main" val="346927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8127C91A-5C4E-47E8-9806-E8419F3FFAAE}" type="slidenum">
              <a:rPr lang="de-AT" smtClean="0"/>
              <a:t>1</a:t>
            </a:fld>
            <a:endParaRPr lang="de-AT"/>
          </a:p>
        </p:txBody>
      </p:sp>
    </p:spTree>
    <p:extLst>
      <p:ext uri="{BB962C8B-B14F-4D97-AF65-F5344CB8AC3E}">
        <p14:creationId xmlns:p14="http://schemas.microsoft.com/office/powerpoint/2010/main" val="169426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lvl="0"/>
            <a:r>
              <a:rPr lang="en-US" dirty="0" smtClean="0"/>
              <a:t>Outcomes of WP1 research (D1.2, D1.3 &amp; D1.4)</a:t>
            </a:r>
            <a:endParaRPr lang="fi-FI" dirty="0" smtClean="0"/>
          </a:p>
          <a:p>
            <a:pPr lvl="0"/>
            <a:r>
              <a:rPr lang="en-US" dirty="0" smtClean="0"/>
              <a:t>Summary on researched case studies</a:t>
            </a:r>
            <a:endParaRPr lang="fi-FI" dirty="0" smtClean="0"/>
          </a:p>
          <a:p>
            <a:pPr lvl="0"/>
            <a:r>
              <a:rPr lang="en-US" dirty="0" smtClean="0"/>
              <a:t>Ideally grouping of experiences/outcomes</a:t>
            </a:r>
            <a:endParaRPr lang="fi-FI" dirty="0" smtClean="0"/>
          </a:p>
          <a:p>
            <a:endParaRPr lang="de-AT" dirty="0"/>
          </a:p>
        </p:txBody>
      </p:sp>
      <p:sp>
        <p:nvSpPr>
          <p:cNvPr id="4" name="Foliennummernplatzhalter 3"/>
          <p:cNvSpPr>
            <a:spLocks noGrp="1"/>
          </p:cNvSpPr>
          <p:nvPr>
            <p:ph type="sldNum" sz="quarter" idx="10"/>
          </p:nvPr>
        </p:nvSpPr>
        <p:spPr/>
        <p:txBody>
          <a:bodyPr/>
          <a:lstStyle/>
          <a:p>
            <a:fld id="{8127C91A-5C4E-47E8-9806-E8419F3FFAAE}" type="slidenum">
              <a:rPr lang="de-AT" smtClean="0"/>
              <a:t>2</a:t>
            </a:fld>
            <a:endParaRPr lang="de-AT"/>
          </a:p>
        </p:txBody>
      </p:sp>
    </p:spTree>
    <p:extLst>
      <p:ext uri="{BB962C8B-B14F-4D97-AF65-F5344CB8AC3E}">
        <p14:creationId xmlns:p14="http://schemas.microsoft.com/office/powerpoint/2010/main" val="104283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err="1" smtClean="0"/>
              <a:t>Shows</a:t>
            </a:r>
            <a:r>
              <a:rPr lang="fi-FI" baseline="0" dirty="0" smtClean="0"/>
              <a:t> at </a:t>
            </a:r>
            <a:r>
              <a:rPr lang="fi-FI" baseline="0" dirty="0" err="1" smtClean="0"/>
              <a:t>one</a:t>
            </a:r>
            <a:r>
              <a:rPr lang="fi-FI" baseline="0" dirty="0" smtClean="0"/>
              <a:t> </a:t>
            </a:r>
            <a:r>
              <a:rPr lang="fi-FI" baseline="0" dirty="0" err="1" smtClean="0"/>
              <a:t>glance</a:t>
            </a:r>
            <a:r>
              <a:rPr lang="fi-FI" baseline="0" dirty="0" smtClean="0"/>
              <a:t> </a:t>
            </a:r>
            <a:r>
              <a:rPr lang="fi-FI" baseline="0" dirty="0" err="1" smtClean="0"/>
              <a:t>the</a:t>
            </a:r>
            <a:r>
              <a:rPr lang="fi-FI" baseline="0" dirty="0" smtClean="0"/>
              <a:t> </a:t>
            </a:r>
            <a:r>
              <a:rPr lang="fi-FI" baseline="0" dirty="0" err="1" smtClean="0"/>
              <a:t>conclusions</a:t>
            </a:r>
            <a:r>
              <a:rPr lang="fi-FI" baseline="0" dirty="0" smtClean="0"/>
              <a:t>: </a:t>
            </a:r>
            <a:r>
              <a:rPr lang="en-GB" sz="1200" kern="1200" dirty="0" smtClean="0">
                <a:solidFill>
                  <a:schemeClr val="tx1"/>
                </a:solidFill>
                <a:effectLst/>
                <a:latin typeface="+mn-lt"/>
                <a:ea typeface="+mn-ea"/>
                <a:cs typeface="+mn-cs"/>
              </a:rPr>
              <a:t>1) that there is need to align the regulations in different fields (buildings, energy, different levels of governance) and 2) There are a lot of elements supporting the PEBs in the upcoming regulations.</a:t>
            </a:r>
            <a:endParaRPr lang="fi-FI" dirty="0"/>
          </a:p>
        </p:txBody>
      </p:sp>
      <p:sp>
        <p:nvSpPr>
          <p:cNvPr id="4" name="Slide Number Placeholder 3"/>
          <p:cNvSpPr>
            <a:spLocks noGrp="1"/>
          </p:cNvSpPr>
          <p:nvPr>
            <p:ph type="sldNum" sz="quarter" idx="10"/>
          </p:nvPr>
        </p:nvSpPr>
        <p:spPr/>
        <p:txBody>
          <a:bodyPr/>
          <a:lstStyle/>
          <a:p>
            <a:fld id="{8127C91A-5C4E-47E8-9806-E8419F3FFAAE}" type="slidenum">
              <a:rPr lang="de-AT" smtClean="0"/>
              <a:t>4</a:t>
            </a:fld>
            <a:endParaRPr lang="de-AT"/>
          </a:p>
        </p:txBody>
      </p:sp>
    </p:spTree>
    <p:extLst>
      <p:ext uri="{BB962C8B-B14F-4D97-AF65-F5344CB8AC3E}">
        <p14:creationId xmlns:p14="http://schemas.microsoft.com/office/powerpoint/2010/main" val="2731813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city and regional authorities</a:t>
            </a:r>
          </a:p>
          <a:p>
            <a:r>
              <a:rPr lang="fi-FI" dirty="0" err="1" smtClean="0"/>
              <a:t>From</a:t>
            </a:r>
            <a:r>
              <a:rPr lang="fi-FI" dirty="0" smtClean="0"/>
              <a:t> </a:t>
            </a:r>
            <a:r>
              <a:rPr lang="fi-FI" dirty="0" err="1" smtClean="0"/>
              <a:t>the</a:t>
            </a:r>
            <a:r>
              <a:rPr lang="fi-FI" dirty="0" smtClean="0"/>
              <a:t> </a:t>
            </a:r>
            <a:r>
              <a:rPr lang="fi-FI" dirty="0" err="1" smtClean="0"/>
              <a:t>guidebook</a:t>
            </a:r>
            <a:r>
              <a:rPr lang="fi-FI" dirty="0" smtClean="0"/>
              <a:t> </a:t>
            </a:r>
            <a:r>
              <a:rPr lang="fi-FI" dirty="0" err="1" smtClean="0"/>
              <a:t>based</a:t>
            </a:r>
            <a:r>
              <a:rPr lang="fi-FI" dirty="0" smtClean="0"/>
              <a:t> on </a:t>
            </a:r>
            <a:r>
              <a:rPr lang="fi-FI" dirty="0" err="1" smtClean="0"/>
              <a:t>interviews</a:t>
            </a:r>
            <a:endParaRPr lang="fi-FI"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 </a:t>
            </a:r>
            <a:r>
              <a:rPr lang="en-US" sz="1200" b="1" i="0" u="none" strike="noStrike" kern="1200" baseline="0" dirty="0" smtClean="0">
                <a:solidFill>
                  <a:schemeClr val="tx1"/>
                </a:solidFill>
                <a:latin typeface="+mn-lt"/>
                <a:ea typeface="+mn-ea"/>
                <a:cs typeface="+mn-cs"/>
              </a:rPr>
              <a:t>Survey on making PEB concepts part of local authorities planning instruments </a:t>
            </a:r>
            <a:endParaRPr lang="fi-FI" dirty="0"/>
          </a:p>
        </p:txBody>
      </p:sp>
      <p:sp>
        <p:nvSpPr>
          <p:cNvPr id="4" name="Slide Number Placeholder 3"/>
          <p:cNvSpPr>
            <a:spLocks noGrp="1"/>
          </p:cNvSpPr>
          <p:nvPr>
            <p:ph type="sldNum" sz="quarter" idx="10"/>
          </p:nvPr>
        </p:nvSpPr>
        <p:spPr/>
        <p:txBody>
          <a:bodyPr/>
          <a:lstStyle/>
          <a:p>
            <a:fld id="{8127C91A-5C4E-47E8-9806-E8419F3FFAAE}" type="slidenum">
              <a:rPr lang="de-AT" smtClean="0"/>
              <a:t>6</a:t>
            </a:fld>
            <a:endParaRPr lang="de-AT"/>
          </a:p>
        </p:txBody>
      </p:sp>
    </p:spTree>
    <p:extLst>
      <p:ext uri="{BB962C8B-B14F-4D97-AF65-F5344CB8AC3E}">
        <p14:creationId xmlns:p14="http://schemas.microsoft.com/office/powerpoint/2010/main" val="2930246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7C91A-5C4E-47E8-9806-E8419F3FFAAE}" type="slidenum">
              <a:rPr lang="de-AT" smtClean="0"/>
              <a:t>10</a:t>
            </a:fld>
            <a:endParaRPr lang="de-AT"/>
          </a:p>
        </p:txBody>
      </p:sp>
    </p:spTree>
    <p:extLst>
      <p:ext uri="{BB962C8B-B14F-4D97-AF65-F5344CB8AC3E}">
        <p14:creationId xmlns:p14="http://schemas.microsoft.com/office/powerpoint/2010/main" val="12620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7C91A-5C4E-47E8-9806-E8419F3FFAAE}" type="slidenum">
              <a:rPr lang="de-AT" smtClean="0"/>
              <a:t>11</a:t>
            </a:fld>
            <a:endParaRPr lang="de-AT"/>
          </a:p>
        </p:txBody>
      </p:sp>
    </p:spTree>
    <p:extLst>
      <p:ext uri="{BB962C8B-B14F-4D97-AF65-F5344CB8AC3E}">
        <p14:creationId xmlns:p14="http://schemas.microsoft.com/office/powerpoint/2010/main" val="2511541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27C91A-5C4E-47E8-9806-E8419F3FFAAE}" type="slidenum">
              <a:rPr lang="de-AT" smtClean="0"/>
              <a:t>12</a:t>
            </a:fld>
            <a:endParaRPr lang="de-AT"/>
          </a:p>
        </p:txBody>
      </p:sp>
    </p:spTree>
    <p:extLst>
      <p:ext uri="{BB962C8B-B14F-4D97-AF65-F5344CB8AC3E}">
        <p14:creationId xmlns:p14="http://schemas.microsoft.com/office/powerpoint/2010/main" val="25049905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10"/>
          </p:nvPr>
        </p:nvSpPr>
        <p:spPr/>
        <p:txBody>
          <a:bodyPr/>
          <a:lstStyle/>
          <a:p>
            <a:fld id="{8127C91A-5C4E-47E8-9806-E8419F3FFAAE}" type="slidenum">
              <a:rPr lang="de-AT" smtClean="0"/>
              <a:t>15</a:t>
            </a:fld>
            <a:endParaRPr lang="de-AT"/>
          </a:p>
        </p:txBody>
      </p:sp>
    </p:spTree>
    <p:extLst>
      <p:ext uri="{BB962C8B-B14F-4D97-AF65-F5344CB8AC3E}">
        <p14:creationId xmlns:p14="http://schemas.microsoft.com/office/powerpoint/2010/main" val="1640745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Funding and subsidies to support PEB solutions. (Energy efficiency improvements and RES funding also helps)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The requirement to show the life-cycle effects (cost &amp; environment) should be made mandatory in the planning phase. Financing and incentive schemes at the national level play a major role in promoting PEBs</a:t>
            </a:r>
            <a:endParaRPr lang="fi-FI"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smtClean="0"/>
          </a:p>
          <a:p>
            <a:endParaRPr lang="fi-FI" dirty="0"/>
          </a:p>
        </p:txBody>
      </p:sp>
      <p:sp>
        <p:nvSpPr>
          <p:cNvPr id="4" name="Slide Number Placeholder 3"/>
          <p:cNvSpPr>
            <a:spLocks noGrp="1"/>
          </p:cNvSpPr>
          <p:nvPr>
            <p:ph type="sldNum" sz="quarter" idx="10"/>
          </p:nvPr>
        </p:nvSpPr>
        <p:spPr/>
        <p:txBody>
          <a:bodyPr/>
          <a:lstStyle/>
          <a:p>
            <a:fld id="{8127C91A-5C4E-47E8-9806-E8419F3FFAAE}" type="slidenum">
              <a:rPr lang="de-AT" smtClean="0"/>
              <a:t>20</a:t>
            </a:fld>
            <a:endParaRPr lang="de-AT"/>
          </a:p>
        </p:txBody>
      </p:sp>
    </p:spTree>
    <p:extLst>
      <p:ext uri="{BB962C8B-B14F-4D97-AF65-F5344CB8AC3E}">
        <p14:creationId xmlns:p14="http://schemas.microsoft.com/office/powerpoint/2010/main" val="3773169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8" name="Rechteck 7"/>
          <p:cNvSpPr/>
          <p:nvPr userDrawn="1"/>
        </p:nvSpPr>
        <p:spPr>
          <a:xfrm>
            <a:off x="0" y="-1"/>
            <a:ext cx="12192000" cy="684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ctrTitle"/>
          </p:nvPr>
        </p:nvSpPr>
        <p:spPr>
          <a:xfrm>
            <a:off x="5355299" y="2419815"/>
            <a:ext cx="5774327" cy="1135336"/>
          </a:xfrm>
        </p:spPr>
        <p:txBody>
          <a:bodyPr anchor="b"/>
          <a:lstStyle>
            <a:lvl1pPr algn="ctr">
              <a:defRPr lang="en-US" sz="2820" b="1" kern="1200" dirty="0">
                <a:solidFill>
                  <a:srgbClr val="344A5E"/>
                </a:solidFill>
                <a:latin typeface="Calibri" panose="020F0502020204030204"/>
                <a:ea typeface="+mn-ea"/>
                <a:cs typeface="+mn-cs"/>
              </a:defRPr>
            </a:lvl1pPr>
          </a:lstStyle>
          <a:p>
            <a:r>
              <a:rPr lang="de-DE" dirty="0" smtClean="0"/>
              <a:t>Titelmasterformat durch Klicken bearbeiten</a:t>
            </a:r>
            <a:endParaRPr lang="en-US" dirty="0"/>
          </a:p>
        </p:txBody>
      </p:sp>
      <p:sp>
        <p:nvSpPr>
          <p:cNvPr id="3" name="Untertitel 2"/>
          <p:cNvSpPr>
            <a:spLocks noGrp="1"/>
          </p:cNvSpPr>
          <p:nvPr>
            <p:ph type="subTitle" idx="1"/>
          </p:nvPr>
        </p:nvSpPr>
        <p:spPr>
          <a:xfrm>
            <a:off x="5676680" y="4189273"/>
            <a:ext cx="5452946" cy="1655762"/>
          </a:xfrm>
        </p:spPr>
        <p:txBody>
          <a:bodyPr/>
          <a:lstStyle>
            <a:lvl1pPr marL="0" indent="0" algn="ctr">
              <a:buNone/>
              <a:defRPr lang="en-US" sz="2468" kern="1200">
                <a:solidFill>
                  <a:srgbClr val="000000"/>
                </a:solidFill>
                <a:latin typeface="Calibri" panose="020F0502020204030204"/>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en-US" dirty="0"/>
          </a:p>
        </p:txBody>
      </p:sp>
      <p:sp>
        <p:nvSpPr>
          <p:cNvPr id="6" name="Foliennummernplatzhalt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Flussdiagramm: Manuelle Eingabe 6"/>
          <p:cNvSpPr/>
          <p:nvPr userDrawn="1"/>
        </p:nvSpPr>
        <p:spPr>
          <a:xfrm rot="5400000" flipH="1">
            <a:off x="-1609532" y="1609528"/>
            <a:ext cx="6858002" cy="3638943"/>
          </a:xfrm>
          <a:prstGeom prst="flowChartManualInput">
            <a:avLst/>
          </a:prstGeom>
          <a:solidFill>
            <a:srgbClr val="1B2F5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80311" y="-464118"/>
            <a:ext cx="3784776" cy="2676747"/>
          </a:xfrm>
          <a:prstGeom prst="rect">
            <a:avLst/>
          </a:prstGeom>
        </p:spPr>
      </p:pic>
      <p:pic>
        <p:nvPicPr>
          <p:cNvPr id="10" name="Kép 79"/>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9626" y="6191046"/>
            <a:ext cx="868720" cy="576219"/>
          </a:xfrm>
          <a:prstGeom prst="rect">
            <a:avLst/>
          </a:prstGeom>
          <a:noFill/>
        </p:spPr>
      </p:pic>
      <p:sp>
        <p:nvSpPr>
          <p:cNvPr id="11" name="Rechteck 10"/>
          <p:cNvSpPr/>
          <p:nvPr userDrawn="1"/>
        </p:nvSpPr>
        <p:spPr>
          <a:xfrm>
            <a:off x="-3" y="5182670"/>
            <a:ext cx="3013791" cy="1121461"/>
          </a:xfrm>
          <a:prstGeom prst="rect">
            <a:avLst/>
          </a:prstGeom>
        </p:spPr>
        <p:txBody>
          <a:bodyPr wrap="square">
            <a:spAutoFit/>
          </a:bodyPr>
          <a:lstStyle/>
          <a:p>
            <a:pPr algn="just" defTabSz="1218555">
              <a:lnSpc>
                <a:spcPct val="115000"/>
              </a:lnSpc>
              <a:spcAft>
                <a:spcPts val="705"/>
              </a:spcAft>
            </a:pPr>
            <a:r>
              <a:rPr lang="en-GB" sz="969" dirty="0">
                <a:solidFill>
                  <a:srgbClr val="FFFFFF"/>
                </a:solidFill>
                <a:latin typeface="Calibri" panose="020F0502020204030204" pitchFamily="34" charset="0"/>
                <a:ea typeface="Calibri" panose="020F0502020204030204" pitchFamily="34" charset="0"/>
                <a:cs typeface="Arial" panose="020B0604020202020204" pitchFamily="34" charset="0"/>
              </a:rPr>
              <a:t>This project has received funding from the European Union’s Horizon 2020 research and innovation programme under grant agreement no. 870157. This document reflects only the author’s view and the Commission is not responsible for any use that may be made of the information it contains.</a:t>
            </a:r>
            <a:endParaRPr lang="hr-HR" sz="969" dirty="0">
              <a:solidFill>
                <a:srgbClr val="FFFFFF"/>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7747699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Naslov in vsebin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457200" indent="-457200">
              <a:buFont typeface="Wingdings" panose="05000000000000000000" pitchFamily="2" charset="2"/>
              <a:buChar char="§"/>
              <a:defRPr sz="3200">
                <a:solidFill>
                  <a:srgbClr val="344A5E"/>
                </a:solidFill>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180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E5BFDBE3-7054-44CA-9459-0D90A3C0B4CE}"/>
              </a:ext>
            </a:extLst>
          </p:cNvPr>
          <p:cNvSpPr>
            <a:spLocks noGrp="1"/>
          </p:cNvSpPr>
          <p:nvPr>
            <p:ph type="title" hasCustomPrompt="1"/>
          </p:nvPr>
        </p:nvSpPr>
        <p:spPr/>
        <p:txBody>
          <a:bodyPr vert="horz" lIns="91440" tIns="45720" rIns="91440" bIns="45720" rtlCol="0" anchor="ctr">
            <a:normAutofit/>
          </a:bodyPr>
          <a:lstStyle>
            <a:lvl1pPr>
              <a:defRPr lang="sl-SI" sz="4000" dirty="0"/>
            </a:lvl1pPr>
          </a:lstStyle>
          <a:p>
            <a:pPr lvl="0"/>
            <a:r>
              <a:rPr lang="en-US" dirty="0"/>
              <a:t>WP 1 - Coordination</a:t>
            </a:r>
            <a:endParaRPr lang="sl-SI" dirty="0"/>
          </a:p>
        </p:txBody>
      </p:sp>
    </p:spTree>
    <p:extLst>
      <p:ext uri="{BB962C8B-B14F-4D97-AF65-F5344CB8AC3E}">
        <p14:creationId xmlns:p14="http://schemas.microsoft.com/office/powerpoint/2010/main" val="61302700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en-US"/>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p:txBody>
          <a:bodyPr/>
          <a:lstStyle/>
          <a:p>
            <a:fld id="{48A87A34-81AB-432B-8DAE-1953F412C126}" type="datetimeFigureOut">
              <a:rPr lang="en-US" smtClean="0"/>
              <a:pPr/>
              <a:t>3/27/2021</a:t>
            </a:fld>
            <a:endParaRPr lang="en-US" dirty="0"/>
          </a:p>
        </p:txBody>
      </p:sp>
      <p:sp>
        <p:nvSpPr>
          <p:cNvPr id="7" name="Foliennummernplatzhalt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226376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dirty="0" smtClean="0"/>
              <a:t>Titelmasterformat durch Klicken bearbeiten</a:t>
            </a:r>
            <a:endParaRPr lang="en-US" dirty="0"/>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p:txBody>
          <a:bodyPr/>
          <a:lstStyle/>
          <a:p>
            <a:fld id="{48A87A34-81AB-432B-8DAE-1953F412C126}" type="datetimeFigureOut">
              <a:rPr lang="en-US" smtClean="0"/>
              <a:pPr/>
              <a:t>3/27/2021</a:t>
            </a:fld>
            <a:endParaRPr lang="en-US" dirty="0"/>
          </a:p>
        </p:txBody>
      </p:sp>
      <p:sp>
        <p:nvSpPr>
          <p:cNvPr id="9" name="Foliennummernplatzhalt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16495719"/>
      </p:ext>
    </p:extLst>
  </p:cSld>
  <p:clrMapOvr>
    <a:masterClrMapping/>
  </p:clrMapOvr>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3298" y="363894"/>
            <a:ext cx="7044579" cy="989013"/>
          </a:xfrm>
        </p:spPr>
        <p:txBody>
          <a:bodyPr anchor="b"/>
          <a:lstStyle>
            <a:lvl1pPr>
              <a:defRPr sz="3200"/>
            </a:lvl1pPr>
          </a:lstStyle>
          <a:p>
            <a:r>
              <a:rPr lang="de-DE" dirty="0" smtClean="0"/>
              <a:t>Titelmasterformat durch Klicken bearbeiten</a:t>
            </a:r>
            <a:endParaRPr lang="en-US" dirty="0"/>
          </a:p>
        </p:txBody>
      </p:sp>
      <p:sp>
        <p:nvSpPr>
          <p:cNvPr id="3" name="Bildplatzhalter 2"/>
          <p:cNvSpPr>
            <a:spLocks noGrp="1"/>
          </p:cNvSpPr>
          <p:nvPr>
            <p:ph type="pic" idx="1"/>
          </p:nvPr>
        </p:nvSpPr>
        <p:spPr>
          <a:xfrm>
            <a:off x="5183188" y="1688841"/>
            <a:ext cx="6172200" cy="417220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48A87A34-81AB-432B-8DAE-1953F412C126}" type="datetimeFigureOut">
              <a:rPr lang="en-US" smtClean="0"/>
              <a:t>3/27/2021</a:t>
            </a:fld>
            <a:endParaRPr lang="en-US" dirty="0"/>
          </a:p>
        </p:txBody>
      </p:sp>
      <p:sp>
        <p:nvSpPr>
          <p:cNvPr id="7" name="Foliennummernplatzhalt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391441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Last slide">
    <p:spTree>
      <p:nvGrpSpPr>
        <p:cNvPr id="1" name=""/>
        <p:cNvGrpSpPr/>
        <p:nvPr/>
      </p:nvGrpSpPr>
      <p:grpSpPr>
        <a:xfrm>
          <a:off x="0" y="0"/>
          <a:ext cx="0" cy="0"/>
          <a:chOff x="0" y="0"/>
          <a:chExt cx="0" cy="0"/>
        </a:xfrm>
      </p:grpSpPr>
      <p:sp>
        <p:nvSpPr>
          <p:cNvPr id="8" name="Rechteck 7"/>
          <p:cNvSpPr/>
          <p:nvPr userDrawn="1"/>
        </p:nvSpPr>
        <p:spPr>
          <a:xfrm>
            <a:off x="0" y="-1"/>
            <a:ext cx="12192000" cy="6844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2" name="Titel 1"/>
          <p:cNvSpPr>
            <a:spLocks noGrp="1"/>
          </p:cNvSpPr>
          <p:nvPr>
            <p:ph type="ctrTitle" hasCustomPrompt="1"/>
          </p:nvPr>
        </p:nvSpPr>
        <p:spPr>
          <a:xfrm>
            <a:off x="5355299" y="2419815"/>
            <a:ext cx="5774327" cy="1135336"/>
          </a:xfrm>
        </p:spPr>
        <p:txBody>
          <a:bodyPr anchor="b"/>
          <a:lstStyle>
            <a:lvl1pPr algn="ctr">
              <a:defRPr lang="en-US" sz="4000" b="0" kern="1200" baseline="0" dirty="0">
                <a:solidFill>
                  <a:srgbClr val="344A5E"/>
                </a:solidFill>
                <a:latin typeface="Calibri" panose="020F0502020204030204" pitchFamily="34" charset="0"/>
                <a:ea typeface="+mn-ea"/>
                <a:cs typeface="Calibri" panose="020F0502020204030204" pitchFamily="34" charset="0"/>
              </a:defRPr>
            </a:lvl1pPr>
          </a:lstStyle>
          <a:p>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r>
              <a:rPr lang="de-DE" dirty="0" smtClean="0"/>
              <a:t>!</a:t>
            </a:r>
            <a:endParaRPr lang="en-US" dirty="0"/>
          </a:p>
        </p:txBody>
      </p:sp>
      <p:sp>
        <p:nvSpPr>
          <p:cNvPr id="3" name="Untertitel 2"/>
          <p:cNvSpPr>
            <a:spLocks noGrp="1"/>
          </p:cNvSpPr>
          <p:nvPr>
            <p:ph type="subTitle" idx="1"/>
          </p:nvPr>
        </p:nvSpPr>
        <p:spPr>
          <a:xfrm>
            <a:off x="5676680" y="4189273"/>
            <a:ext cx="5452946" cy="1655762"/>
          </a:xfrm>
        </p:spPr>
        <p:txBody>
          <a:bodyPr/>
          <a:lstStyle>
            <a:lvl1pPr marL="0" indent="0" algn="ctr">
              <a:buNone/>
              <a:defRPr lang="en-US" sz="2468" kern="1200">
                <a:solidFill>
                  <a:srgbClr val="000000"/>
                </a:solidFill>
                <a:latin typeface="Calibri" panose="020F0502020204030204"/>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smtClean="0"/>
              <a:t>Formatvorlage des Untertitelmasters durch Klicken bearbeiten</a:t>
            </a:r>
            <a:endParaRPr lang="en-US" dirty="0"/>
          </a:p>
        </p:txBody>
      </p:sp>
      <p:sp>
        <p:nvSpPr>
          <p:cNvPr id="6" name="Foliennummernplatzhalter 5"/>
          <p:cNvSpPr>
            <a:spLocks noGrp="1"/>
          </p:cNvSpPr>
          <p:nvPr>
            <p:ph type="sldNum" sz="quarter" idx="12"/>
          </p:nvPr>
        </p:nvSpPr>
        <p:spPr/>
        <p:txBody>
          <a:bodyPr/>
          <a:lstStyle/>
          <a:p>
            <a:fld id="{6D22F896-40B5-4ADD-8801-0D06FADFA095}" type="slidenum">
              <a:rPr lang="en-US" smtClean="0"/>
              <a:t>‹#›</a:t>
            </a:fld>
            <a:endParaRPr lang="en-US" dirty="0"/>
          </a:p>
        </p:txBody>
      </p:sp>
      <p:sp>
        <p:nvSpPr>
          <p:cNvPr id="7" name="Flussdiagramm: Manuelle Eingabe 6"/>
          <p:cNvSpPr/>
          <p:nvPr userDrawn="1"/>
        </p:nvSpPr>
        <p:spPr>
          <a:xfrm rot="5400000" flipH="1">
            <a:off x="-1604867" y="1604863"/>
            <a:ext cx="6858002" cy="3648273"/>
          </a:xfrm>
          <a:prstGeom prst="flowChartManualInput">
            <a:avLst/>
          </a:prstGeom>
          <a:solidFill>
            <a:srgbClr val="1B2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068919" y="-464118"/>
            <a:ext cx="3796168" cy="2684804"/>
          </a:xfrm>
          <a:prstGeom prst="rect">
            <a:avLst/>
          </a:prstGeom>
        </p:spPr>
      </p:pic>
      <p:pic>
        <p:nvPicPr>
          <p:cNvPr id="10" name="Kép 79"/>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29626" y="6191046"/>
            <a:ext cx="868720" cy="576219"/>
          </a:xfrm>
          <a:prstGeom prst="rect">
            <a:avLst/>
          </a:prstGeom>
          <a:noFill/>
        </p:spPr>
      </p:pic>
      <p:sp>
        <p:nvSpPr>
          <p:cNvPr id="11" name="Rechteck 10"/>
          <p:cNvSpPr/>
          <p:nvPr userDrawn="1"/>
        </p:nvSpPr>
        <p:spPr>
          <a:xfrm>
            <a:off x="0" y="5168950"/>
            <a:ext cx="3024553" cy="1121461"/>
          </a:xfrm>
          <a:prstGeom prst="rect">
            <a:avLst/>
          </a:prstGeom>
        </p:spPr>
        <p:txBody>
          <a:bodyPr wrap="square">
            <a:spAutoFit/>
          </a:bodyPr>
          <a:lstStyle/>
          <a:p>
            <a:pPr algn="just" defTabSz="1218555">
              <a:lnSpc>
                <a:spcPct val="115000"/>
              </a:lnSpc>
              <a:spcAft>
                <a:spcPts val="705"/>
              </a:spcAft>
            </a:pPr>
            <a:r>
              <a:rPr lang="en-GB" sz="969" dirty="0">
                <a:solidFill>
                  <a:srgbClr val="FFFFFF"/>
                </a:solidFill>
                <a:latin typeface="Calibri" panose="020F0502020204030204" pitchFamily="34" charset="0"/>
                <a:ea typeface="Calibri" panose="020F0502020204030204" pitchFamily="34" charset="0"/>
                <a:cs typeface="Arial" panose="020B0604020202020204" pitchFamily="34" charset="0"/>
              </a:rPr>
              <a:t>This project has received funding from the European Union’s Horizon 2020 research and innovation programme under grant agreement no. 870157. This document reflects only the author’s view and the Commission is not responsible for any use that may be made of the information it contains.</a:t>
            </a:r>
            <a:endParaRPr lang="hr-HR" sz="969" dirty="0">
              <a:solidFill>
                <a:srgbClr val="FFFFFF"/>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061303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Zaobljeni pravokotnik 5">
            <a:extLst>
              <a:ext uri="{FF2B5EF4-FFF2-40B4-BE49-F238E27FC236}">
                <a16:creationId xmlns:a16="http://schemas.microsoft.com/office/drawing/2014/main" id="{EFC238EB-0563-4BC4-8891-CEB8D66DEE4A}"/>
              </a:ext>
            </a:extLst>
          </p:cNvPr>
          <p:cNvSpPr/>
          <p:nvPr userDrawn="1"/>
        </p:nvSpPr>
        <p:spPr>
          <a:xfrm>
            <a:off x="-1" y="365126"/>
            <a:ext cx="8792443" cy="967004"/>
          </a:xfrm>
          <a:custGeom>
            <a:avLst/>
            <a:gdLst>
              <a:gd name="connsiteX0" fmla="*/ 0 w 9507683"/>
              <a:gd name="connsiteY0" fmla="*/ 483502 h 967003"/>
              <a:gd name="connsiteX1" fmla="*/ 483502 w 9507683"/>
              <a:gd name="connsiteY1" fmla="*/ 0 h 967003"/>
              <a:gd name="connsiteX2" fmla="*/ 9024182 w 9507683"/>
              <a:gd name="connsiteY2" fmla="*/ 0 h 967003"/>
              <a:gd name="connsiteX3" fmla="*/ 9507684 w 9507683"/>
              <a:gd name="connsiteY3" fmla="*/ 483502 h 967003"/>
              <a:gd name="connsiteX4" fmla="*/ 9507683 w 9507683"/>
              <a:gd name="connsiteY4" fmla="*/ 483502 h 967003"/>
              <a:gd name="connsiteX5" fmla="*/ 9024181 w 9507683"/>
              <a:gd name="connsiteY5" fmla="*/ 967004 h 967003"/>
              <a:gd name="connsiteX6" fmla="*/ 483502 w 9507683"/>
              <a:gd name="connsiteY6" fmla="*/ 967003 h 967003"/>
              <a:gd name="connsiteX7" fmla="*/ 0 w 9507683"/>
              <a:gd name="connsiteY7" fmla="*/ 483501 h 967003"/>
              <a:gd name="connsiteX8" fmla="*/ 0 w 9507683"/>
              <a:gd name="connsiteY8" fmla="*/ 483502 h 967003"/>
              <a:gd name="connsiteX0" fmla="*/ 0 w 9507684"/>
              <a:gd name="connsiteY0" fmla="*/ 483502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8" fmla="*/ 0 w 9507684"/>
              <a:gd name="connsiteY8" fmla="*/ 483502 h 967004"/>
              <a:gd name="connsiteX0" fmla="*/ 0 w 9507684"/>
              <a:gd name="connsiteY0" fmla="*/ 483501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0" fmla="*/ 1067585 w 10091767"/>
              <a:gd name="connsiteY0" fmla="*/ 967003 h 967004"/>
              <a:gd name="connsiteX1" fmla="*/ 1067585 w 10091767"/>
              <a:gd name="connsiteY1" fmla="*/ 0 h 967004"/>
              <a:gd name="connsiteX2" fmla="*/ 9608265 w 10091767"/>
              <a:gd name="connsiteY2" fmla="*/ 0 h 967004"/>
              <a:gd name="connsiteX3" fmla="*/ 10091767 w 10091767"/>
              <a:gd name="connsiteY3" fmla="*/ 483502 h 967004"/>
              <a:gd name="connsiteX4" fmla="*/ 10091766 w 10091767"/>
              <a:gd name="connsiteY4" fmla="*/ 483502 h 967004"/>
              <a:gd name="connsiteX5" fmla="*/ 9608264 w 10091767"/>
              <a:gd name="connsiteY5" fmla="*/ 967004 h 967004"/>
              <a:gd name="connsiteX6" fmla="*/ 1067585 w 10091767"/>
              <a:gd name="connsiteY6" fmla="*/ 967003 h 967004"/>
              <a:gd name="connsiteX0" fmla="*/ 0 w 9024182"/>
              <a:gd name="connsiteY0" fmla="*/ 967003 h 967004"/>
              <a:gd name="connsiteX1" fmla="*/ 0 w 9024182"/>
              <a:gd name="connsiteY1" fmla="*/ 0 h 967004"/>
              <a:gd name="connsiteX2" fmla="*/ 8540680 w 9024182"/>
              <a:gd name="connsiteY2" fmla="*/ 0 h 967004"/>
              <a:gd name="connsiteX3" fmla="*/ 9024182 w 9024182"/>
              <a:gd name="connsiteY3" fmla="*/ 483502 h 967004"/>
              <a:gd name="connsiteX4" fmla="*/ 9024181 w 9024182"/>
              <a:gd name="connsiteY4" fmla="*/ 483502 h 967004"/>
              <a:gd name="connsiteX5" fmla="*/ 8540679 w 9024182"/>
              <a:gd name="connsiteY5" fmla="*/ 967004 h 967004"/>
              <a:gd name="connsiteX6" fmla="*/ 0 w 9024182"/>
              <a:gd name="connsiteY6" fmla="*/ 967003 h 96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4182" h="967004">
                <a:moveTo>
                  <a:pt x="0" y="967003"/>
                </a:moveTo>
                <a:lnTo>
                  <a:pt x="0" y="0"/>
                </a:lnTo>
                <a:lnTo>
                  <a:pt x="8540680" y="0"/>
                </a:lnTo>
                <a:cubicBezTo>
                  <a:pt x="8807711" y="0"/>
                  <a:pt x="9024182" y="216471"/>
                  <a:pt x="9024182" y="483502"/>
                </a:cubicBezTo>
                <a:lnTo>
                  <a:pt x="9024181" y="483502"/>
                </a:lnTo>
                <a:cubicBezTo>
                  <a:pt x="9024181" y="750533"/>
                  <a:pt x="8807710" y="967004"/>
                  <a:pt x="8540679" y="967004"/>
                </a:cubicBezTo>
                <a:lnTo>
                  <a:pt x="0" y="967003"/>
                </a:lnTo>
                <a:close/>
              </a:path>
            </a:pathLst>
          </a:custGeom>
          <a:solidFill>
            <a:srgbClr val="B1C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800" dirty="0"/>
          </a:p>
        </p:txBody>
      </p:sp>
      <p:sp>
        <p:nvSpPr>
          <p:cNvPr id="2" name="Titelplatzhalter 1"/>
          <p:cNvSpPr>
            <a:spLocks noGrp="1"/>
          </p:cNvSpPr>
          <p:nvPr>
            <p:ph type="title"/>
          </p:nvPr>
        </p:nvSpPr>
        <p:spPr>
          <a:xfrm>
            <a:off x="299172" y="184807"/>
            <a:ext cx="9721906" cy="1325563"/>
          </a:xfrm>
          <a:prstGeom prst="rect">
            <a:avLst/>
          </a:prstGeom>
        </p:spPr>
        <p:txBody>
          <a:bodyPr vert="horz" lIns="91440" tIns="45720" rIns="91440" bIns="45720" rtlCol="0" anchor="ctr">
            <a:normAutofit/>
          </a:bodyPr>
          <a:lstStyle/>
          <a:p>
            <a:r>
              <a:rPr lang="de-DE" dirty="0" smtClean="0"/>
              <a:t>Titelmasterformat durch Klicken bearbeiten</a:t>
            </a:r>
            <a:endParaRPr lang="en-US" dirty="0"/>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en-US" dirty="0"/>
          </a:p>
        </p:txBody>
      </p:sp>
      <p:sp>
        <p:nvSpPr>
          <p:cNvPr id="4" name="Datumsplatzhalter 3"/>
          <p:cNvSpPr>
            <a:spLocks noGrp="1"/>
          </p:cNvSpPr>
          <p:nvPr>
            <p:ph type="dt" sz="half" idx="2"/>
          </p:nvPr>
        </p:nvSpPr>
        <p:spPr>
          <a:xfrm>
            <a:off x="838200" y="648017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3/27/2021</a:t>
            </a:fld>
            <a:endParaRPr lang="en-US" dirty="0"/>
          </a:p>
        </p:txBody>
      </p:sp>
      <p:sp>
        <p:nvSpPr>
          <p:cNvPr id="6" name="Foliennummernplatzhalter 5"/>
          <p:cNvSpPr>
            <a:spLocks noGrp="1"/>
          </p:cNvSpPr>
          <p:nvPr>
            <p:ph type="sldNum" sz="quarter" idx="4"/>
          </p:nvPr>
        </p:nvSpPr>
        <p:spPr>
          <a:xfrm>
            <a:off x="9630643" y="6479156"/>
            <a:ext cx="87811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
        <p:nvSpPr>
          <p:cNvPr id="8" name="Rectangle: Single Corner Rounded 8">
            <a:extLst>
              <a:ext uri="{FF2B5EF4-FFF2-40B4-BE49-F238E27FC236}">
                <a16:creationId xmlns:a16="http://schemas.microsoft.com/office/drawing/2014/main" id="{3AFD93A4-3DFC-4917-8ABB-C862DB3EB9E3}"/>
              </a:ext>
            </a:extLst>
          </p:cNvPr>
          <p:cNvSpPr/>
          <p:nvPr userDrawn="1"/>
        </p:nvSpPr>
        <p:spPr>
          <a:xfrm>
            <a:off x="-360218" y="1286409"/>
            <a:ext cx="45719" cy="45719"/>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cxnSp>
        <p:nvCxnSpPr>
          <p:cNvPr id="9" name="Straight Connector 8"/>
          <p:cNvCxnSpPr/>
          <p:nvPr userDrawn="1"/>
        </p:nvCxnSpPr>
        <p:spPr>
          <a:xfrm>
            <a:off x="401755" y="6479346"/>
            <a:ext cx="11325024" cy="0"/>
          </a:xfrm>
          <a:prstGeom prst="line">
            <a:avLst/>
          </a:prstGeom>
          <a:ln w="60325">
            <a:gradFill>
              <a:gsLst>
                <a:gs pos="28000">
                  <a:srgbClr val="90ACD7"/>
                </a:gs>
                <a:gs pos="7000">
                  <a:schemeClr val="accent5">
                    <a:lumMod val="75000"/>
                  </a:schemeClr>
                </a:gs>
                <a:gs pos="58000">
                  <a:schemeClr val="accent1">
                    <a:tint val="44500"/>
                    <a:satMod val="160000"/>
                  </a:schemeClr>
                </a:gs>
                <a:gs pos="100000">
                  <a:schemeClr val="accent1">
                    <a:tint val="23500"/>
                    <a:satMod val="160000"/>
                  </a:scheme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 name="Textfeld 9"/>
          <p:cNvSpPr txBox="1"/>
          <p:nvPr userDrawn="1"/>
        </p:nvSpPr>
        <p:spPr>
          <a:xfrm>
            <a:off x="4010025" y="6486525"/>
            <a:ext cx="4277453" cy="369332"/>
          </a:xfrm>
          <a:prstGeom prst="rect">
            <a:avLst/>
          </a:prstGeom>
          <a:noFill/>
        </p:spPr>
        <p:txBody>
          <a:bodyPr wrap="none" rtlCol="0">
            <a:spAutoFit/>
          </a:bodyPr>
          <a:lstStyle/>
          <a:p>
            <a:r>
              <a:rPr lang="en-US" i="1" dirty="0" err="1" smtClean="0">
                <a:solidFill>
                  <a:schemeClr val="tx2">
                    <a:lumMod val="75000"/>
                  </a:schemeClr>
                </a:solidFill>
                <a:latin typeface="Calibri" panose="020F0502020204030204" pitchFamily="34" charset="0"/>
                <a:cs typeface="Calibri" panose="020F0502020204030204" pitchFamily="34" charset="0"/>
              </a:rPr>
              <a:t>FleXible</a:t>
            </a:r>
            <a:r>
              <a:rPr lang="en-US" i="1" dirty="0" smtClean="0">
                <a:solidFill>
                  <a:schemeClr val="tx2">
                    <a:lumMod val="75000"/>
                  </a:schemeClr>
                </a:solidFill>
                <a:latin typeface="Calibri" panose="020F0502020204030204" pitchFamily="34" charset="0"/>
                <a:cs typeface="Calibri" panose="020F0502020204030204" pitchFamily="34" charset="0"/>
              </a:rPr>
              <a:t> user-</a:t>
            </a:r>
            <a:r>
              <a:rPr lang="en-US" i="1" dirty="0" err="1" smtClean="0">
                <a:solidFill>
                  <a:schemeClr val="tx2">
                    <a:lumMod val="75000"/>
                  </a:schemeClr>
                </a:solidFill>
                <a:latin typeface="Calibri" panose="020F0502020204030204" pitchFamily="34" charset="0"/>
                <a:cs typeface="Calibri" panose="020F0502020204030204" pitchFamily="34" charset="0"/>
              </a:rPr>
              <a:t>CEntric</a:t>
            </a:r>
            <a:r>
              <a:rPr lang="en-US" i="1" dirty="0" smtClean="0">
                <a:solidFill>
                  <a:schemeClr val="tx2">
                    <a:lumMod val="75000"/>
                  </a:schemeClr>
                </a:solidFill>
                <a:latin typeface="Calibri" panose="020F0502020204030204" pitchFamily="34" charset="0"/>
                <a:cs typeface="Calibri" panose="020F0502020204030204" pitchFamily="34" charset="0"/>
              </a:rPr>
              <a:t> Energy </a:t>
            </a:r>
            <a:r>
              <a:rPr lang="en-US" i="1" dirty="0" err="1" smtClean="0">
                <a:solidFill>
                  <a:schemeClr val="tx2">
                    <a:lumMod val="75000"/>
                  </a:schemeClr>
                </a:solidFill>
                <a:latin typeface="Calibri" panose="020F0502020204030204" pitchFamily="34" charset="0"/>
                <a:cs typeface="Calibri" panose="020F0502020204030204" pitchFamily="34" charset="0"/>
              </a:rPr>
              <a:t>poSitive</a:t>
            </a:r>
            <a:r>
              <a:rPr lang="en-US" i="1" dirty="0" smtClean="0">
                <a:solidFill>
                  <a:schemeClr val="tx2">
                    <a:lumMod val="75000"/>
                  </a:schemeClr>
                </a:solidFill>
                <a:latin typeface="Calibri" panose="020F0502020204030204" pitchFamily="34" charset="0"/>
                <a:cs typeface="Calibri" panose="020F0502020204030204" pitchFamily="34" charset="0"/>
              </a:rPr>
              <a:t> </a:t>
            </a:r>
            <a:r>
              <a:rPr lang="en-US" i="1" dirty="0" err="1" smtClean="0">
                <a:solidFill>
                  <a:schemeClr val="tx2">
                    <a:lumMod val="75000"/>
                  </a:schemeClr>
                </a:solidFill>
                <a:latin typeface="Calibri" panose="020F0502020204030204" pitchFamily="34" charset="0"/>
                <a:cs typeface="Calibri" panose="020F0502020204030204" pitchFamily="34" charset="0"/>
              </a:rPr>
              <a:t>houseS</a:t>
            </a:r>
            <a:endParaRPr lang="en-US" i="1" dirty="0">
              <a:solidFill>
                <a:schemeClr val="tx2">
                  <a:lumMod val="75000"/>
                </a:schemeClr>
              </a:solidFill>
              <a:latin typeface="Calibri" panose="020F0502020204030204" pitchFamily="34" charset="0"/>
              <a:cs typeface="Calibri" panose="020F0502020204030204" pitchFamily="34" charset="0"/>
            </a:endParaRPr>
          </a:p>
        </p:txBody>
      </p:sp>
      <p:pic>
        <p:nvPicPr>
          <p:cNvPr id="11" name="Grafik 10"/>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1188122" y="6504114"/>
            <a:ext cx="538657" cy="334153"/>
          </a:xfrm>
          <a:prstGeom prst="rect">
            <a:avLst/>
          </a:prstGeom>
          <a:noFill/>
          <a:ln>
            <a:noFill/>
          </a:ln>
        </p:spPr>
      </p:pic>
      <p:pic>
        <p:nvPicPr>
          <p:cNvPr id="12" name="Grafik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630643" y="-287554"/>
            <a:ext cx="2368258" cy="1674928"/>
          </a:xfrm>
          <a:prstGeom prst="rect">
            <a:avLst/>
          </a:prstGeom>
        </p:spPr>
      </p:pic>
    </p:spTree>
    <p:extLst>
      <p:ext uri="{BB962C8B-B14F-4D97-AF65-F5344CB8AC3E}">
        <p14:creationId xmlns:p14="http://schemas.microsoft.com/office/powerpoint/2010/main" val="606705217"/>
      </p:ext>
    </p:extLst>
  </p:cSld>
  <p:clrMap bg1="lt1" tx1="dk1" bg2="lt2" tx2="dk2" accent1="accent1" accent2="accent2" accent3="accent3" accent4="accent4" accent5="accent5" accent6="accent6" hlink="hlink" folHlink="folHlink"/>
  <p:sldLayoutIdLst>
    <p:sldLayoutId id="2147483911" r:id="rId1"/>
    <p:sldLayoutId id="2147483923" r:id="rId2"/>
    <p:sldLayoutId id="2147483914" r:id="rId3"/>
    <p:sldLayoutId id="2147483915" r:id="rId4"/>
    <p:sldLayoutId id="2147483919" r:id="rId5"/>
    <p:sldLayoutId id="214748397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chemeClr val="tx1"/>
          </a:solidFill>
          <a:latin typeface="+mn-lt"/>
          <a:ea typeface="+mj-ea"/>
          <a:cs typeface="+mj-cs"/>
        </a:defRPr>
      </a:lvl1pPr>
    </p:titleStyle>
    <p:bodyStyle>
      <a:lvl1pPr marL="457200" indent="-4572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538268" y="2434591"/>
            <a:ext cx="7440372" cy="3544746"/>
          </a:xfrm>
        </p:spPr>
        <p:txBody>
          <a:bodyPr>
            <a:normAutofit fontScale="90000"/>
          </a:bodyPr>
          <a:lstStyle/>
          <a:p>
            <a:pPr algn="l"/>
            <a:r>
              <a:rPr lang="en-US" sz="3100" dirty="0"/>
              <a:t>O</a:t>
            </a:r>
            <a:r>
              <a:rPr lang="en-US" sz="3100" dirty="0" smtClean="0"/>
              <a:t>utcomes </a:t>
            </a:r>
            <a:r>
              <a:rPr lang="en-US" sz="3100" dirty="0"/>
              <a:t>of the EXCESS research on smart regulation and incentives</a:t>
            </a:r>
            <a:r>
              <a:rPr lang="fi-FI" dirty="0"/>
              <a:t/>
            </a:r>
            <a:br>
              <a:rPr lang="fi-FI" dirty="0"/>
            </a:br>
            <a:r>
              <a:rPr lang="fi-FI" dirty="0" smtClean="0"/>
              <a:t/>
            </a:r>
            <a:br>
              <a:rPr lang="fi-FI" dirty="0" smtClean="0"/>
            </a:br>
            <a:r>
              <a:rPr lang="fr-CA" sz="2200" dirty="0"/>
              <a:t>Session </a:t>
            </a:r>
            <a:r>
              <a:rPr lang="fr-CA" sz="2200" dirty="0" smtClean="0"/>
              <a:t>2: How </a:t>
            </a:r>
            <a:r>
              <a:rPr lang="fr-CA" sz="2200" dirty="0"/>
              <a:t>to encourage PEB take-up via smart regulation and incentives? </a:t>
            </a:r>
            <a:br>
              <a:rPr lang="fr-CA" sz="2200" dirty="0"/>
            </a:br>
            <a:r>
              <a:rPr lang="hr-HR" sz="4400" dirty="0"/>
              <a:t/>
            </a:r>
            <a:br>
              <a:rPr lang="hr-HR" sz="4400" dirty="0"/>
            </a:br>
            <a:r>
              <a:rPr lang="de-AT" sz="2400" dirty="0" smtClean="0"/>
              <a:t>Mia Ala-Juusela VTT &amp; Andreas Jäger ICLEI; 3.2.2021</a:t>
            </a:r>
            <a:r>
              <a:rPr lang="de-DE" sz="1800" i="1" dirty="0">
                <a:latin typeface="Trebuchet MS" panose="020B0703020202090204" pitchFamily="34" charset="0"/>
              </a:rPr>
              <a:t/>
            </a:r>
            <a:br>
              <a:rPr lang="de-DE" sz="1800" i="1" dirty="0">
                <a:latin typeface="Trebuchet MS" panose="020B0703020202090204" pitchFamily="34" charset="0"/>
              </a:rPr>
            </a:br>
            <a:r>
              <a:rPr lang="hr-HR" sz="1800" b="0" dirty="0"/>
              <a:t/>
            </a:r>
            <a:br>
              <a:rPr lang="hr-HR" sz="1800" b="0" dirty="0"/>
            </a:br>
            <a:r>
              <a:rPr lang="hr-HR" dirty="0"/>
              <a:t/>
            </a:r>
            <a:br>
              <a:rPr lang="hr-HR" dirty="0"/>
            </a:br>
            <a:endParaRPr lang="de-AT" dirty="0">
              <a:solidFill>
                <a:schemeClr val="tx1"/>
              </a:solidFill>
            </a:endParaRPr>
          </a:p>
        </p:txBody>
      </p:sp>
      <p:sp>
        <p:nvSpPr>
          <p:cNvPr id="3" name="TextBox 2"/>
          <p:cNvSpPr txBox="1"/>
          <p:nvPr/>
        </p:nvSpPr>
        <p:spPr>
          <a:xfrm>
            <a:off x="6936828" y="4771697"/>
            <a:ext cx="2596055" cy="369332"/>
          </a:xfrm>
          <a:prstGeom prst="rect">
            <a:avLst/>
          </a:prstGeom>
          <a:noFill/>
        </p:spPr>
        <p:txBody>
          <a:bodyPr wrap="square" rtlCol="0">
            <a:spAutoFit/>
          </a:bodyPr>
          <a:lstStyle/>
          <a:p>
            <a:endParaRPr lang="en-GB" dirty="0"/>
          </a:p>
        </p:txBody>
      </p:sp>
    </p:spTree>
    <p:extLst>
      <p:ext uri="{BB962C8B-B14F-4D97-AF65-F5344CB8AC3E}">
        <p14:creationId xmlns:p14="http://schemas.microsoft.com/office/powerpoint/2010/main" val="4059260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Picture 13"/>
          <p:cNvPicPr/>
          <p:nvPr/>
        </p:nvPicPr>
        <p:blipFill rotWithShape="1">
          <a:blip r:embed="rId3"/>
          <a:srcRect r="56234" b="10783"/>
          <a:stretch/>
        </p:blipFill>
        <p:spPr bwMode="auto">
          <a:xfrm>
            <a:off x="7151221" y="0"/>
            <a:ext cx="5040779" cy="6858000"/>
          </a:xfrm>
          <a:prstGeom prst="rect">
            <a:avLst/>
          </a:prstGeom>
          <a:ln>
            <a:noFill/>
          </a:ln>
          <a:extLst>
            <a:ext uri="{53640926-AAD7-44D8-BBD7-CCE9431645EC}">
              <a14:shadowObscured xmlns:a14="http://schemas.microsoft.com/office/drawing/2010/main"/>
            </a:ext>
          </a:extLst>
        </p:spPr>
      </p:pic>
      <p:sp>
        <p:nvSpPr>
          <p:cNvPr id="8" name="Zaobljeni pravokotnik 5">
            <a:extLst>
              <a:ext uri="{FF2B5EF4-FFF2-40B4-BE49-F238E27FC236}">
                <a16:creationId xmlns:a16="http://schemas.microsoft.com/office/drawing/2014/main" id="{EFC238EB-0563-4BC4-8891-CEB8D66DEE4A}"/>
              </a:ext>
            </a:extLst>
          </p:cNvPr>
          <p:cNvSpPr/>
          <p:nvPr/>
        </p:nvSpPr>
        <p:spPr>
          <a:xfrm>
            <a:off x="-2" y="359437"/>
            <a:ext cx="8792443" cy="967004"/>
          </a:xfrm>
          <a:custGeom>
            <a:avLst/>
            <a:gdLst>
              <a:gd name="connsiteX0" fmla="*/ 0 w 9507683"/>
              <a:gd name="connsiteY0" fmla="*/ 483502 h 967003"/>
              <a:gd name="connsiteX1" fmla="*/ 483502 w 9507683"/>
              <a:gd name="connsiteY1" fmla="*/ 0 h 967003"/>
              <a:gd name="connsiteX2" fmla="*/ 9024182 w 9507683"/>
              <a:gd name="connsiteY2" fmla="*/ 0 h 967003"/>
              <a:gd name="connsiteX3" fmla="*/ 9507684 w 9507683"/>
              <a:gd name="connsiteY3" fmla="*/ 483502 h 967003"/>
              <a:gd name="connsiteX4" fmla="*/ 9507683 w 9507683"/>
              <a:gd name="connsiteY4" fmla="*/ 483502 h 967003"/>
              <a:gd name="connsiteX5" fmla="*/ 9024181 w 9507683"/>
              <a:gd name="connsiteY5" fmla="*/ 967004 h 967003"/>
              <a:gd name="connsiteX6" fmla="*/ 483502 w 9507683"/>
              <a:gd name="connsiteY6" fmla="*/ 967003 h 967003"/>
              <a:gd name="connsiteX7" fmla="*/ 0 w 9507683"/>
              <a:gd name="connsiteY7" fmla="*/ 483501 h 967003"/>
              <a:gd name="connsiteX8" fmla="*/ 0 w 9507683"/>
              <a:gd name="connsiteY8" fmla="*/ 483502 h 967003"/>
              <a:gd name="connsiteX0" fmla="*/ 0 w 9507684"/>
              <a:gd name="connsiteY0" fmla="*/ 483502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8" fmla="*/ 0 w 9507684"/>
              <a:gd name="connsiteY8" fmla="*/ 483502 h 967004"/>
              <a:gd name="connsiteX0" fmla="*/ 0 w 9507684"/>
              <a:gd name="connsiteY0" fmla="*/ 483501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0" fmla="*/ 1067585 w 10091767"/>
              <a:gd name="connsiteY0" fmla="*/ 967003 h 967004"/>
              <a:gd name="connsiteX1" fmla="*/ 1067585 w 10091767"/>
              <a:gd name="connsiteY1" fmla="*/ 0 h 967004"/>
              <a:gd name="connsiteX2" fmla="*/ 9608265 w 10091767"/>
              <a:gd name="connsiteY2" fmla="*/ 0 h 967004"/>
              <a:gd name="connsiteX3" fmla="*/ 10091767 w 10091767"/>
              <a:gd name="connsiteY3" fmla="*/ 483502 h 967004"/>
              <a:gd name="connsiteX4" fmla="*/ 10091766 w 10091767"/>
              <a:gd name="connsiteY4" fmla="*/ 483502 h 967004"/>
              <a:gd name="connsiteX5" fmla="*/ 9608264 w 10091767"/>
              <a:gd name="connsiteY5" fmla="*/ 967004 h 967004"/>
              <a:gd name="connsiteX6" fmla="*/ 1067585 w 10091767"/>
              <a:gd name="connsiteY6" fmla="*/ 967003 h 967004"/>
              <a:gd name="connsiteX0" fmla="*/ 0 w 9024182"/>
              <a:gd name="connsiteY0" fmla="*/ 967003 h 967004"/>
              <a:gd name="connsiteX1" fmla="*/ 0 w 9024182"/>
              <a:gd name="connsiteY1" fmla="*/ 0 h 967004"/>
              <a:gd name="connsiteX2" fmla="*/ 8540680 w 9024182"/>
              <a:gd name="connsiteY2" fmla="*/ 0 h 967004"/>
              <a:gd name="connsiteX3" fmla="*/ 9024182 w 9024182"/>
              <a:gd name="connsiteY3" fmla="*/ 483502 h 967004"/>
              <a:gd name="connsiteX4" fmla="*/ 9024181 w 9024182"/>
              <a:gd name="connsiteY4" fmla="*/ 483502 h 967004"/>
              <a:gd name="connsiteX5" fmla="*/ 8540679 w 9024182"/>
              <a:gd name="connsiteY5" fmla="*/ 967004 h 967004"/>
              <a:gd name="connsiteX6" fmla="*/ 0 w 9024182"/>
              <a:gd name="connsiteY6" fmla="*/ 967003 h 96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4182" h="967004">
                <a:moveTo>
                  <a:pt x="0" y="967003"/>
                </a:moveTo>
                <a:lnTo>
                  <a:pt x="0" y="0"/>
                </a:lnTo>
                <a:lnTo>
                  <a:pt x="8540680" y="0"/>
                </a:lnTo>
                <a:cubicBezTo>
                  <a:pt x="8807711" y="0"/>
                  <a:pt x="9024182" y="216471"/>
                  <a:pt x="9024182" y="483502"/>
                </a:cubicBezTo>
                <a:lnTo>
                  <a:pt x="9024181" y="483502"/>
                </a:lnTo>
                <a:cubicBezTo>
                  <a:pt x="9024181" y="750533"/>
                  <a:pt x="8807710" y="967004"/>
                  <a:pt x="8540679" y="967004"/>
                </a:cubicBezTo>
                <a:lnTo>
                  <a:pt x="0" y="967003"/>
                </a:lnTo>
                <a:close/>
              </a:path>
            </a:pathLst>
          </a:custGeom>
          <a:solidFill>
            <a:srgbClr val="B1C2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800" dirty="0"/>
          </a:p>
        </p:txBody>
      </p:sp>
      <p:sp>
        <p:nvSpPr>
          <p:cNvPr id="9" name="Titel 1"/>
          <p:cNvSpPr>
            <a:spLocks noGrp="1"/>
          </p:cNvSpPr>
          <p:nvPr>
            <p:ph type="title"/>
          </p:nvPr>
        </p:nvSpPr>
        <p:spPr>
          <a:xfrm>
            <a:off x="395440" y="211125"/>
            <a:ext cx="10515600" cy="1325563"/>
          </a:xfrm>
        </p:spPr>
        <p:txBody>
          <a:bodyPr>
            <a:normAutofit/>
          </a:bodyPr>
          <a:lstStyle/>
          <a:p>
            <a:r>
              <a:rPr lang="de-DE" sz="3200" dirty="0"/>
              <a:t>Case study: NEWTONPROJEKT Berlin (GER) </a:t>
            </a:r>
            <a:endParaRPr lang="en-GB" sz="3200" dirty="0"/>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5527" y="-296562"/>
            <a:ext cx="2350573" cy="1662419"/>
          </a:xfrm>
          <a:prstGeom prst="rect">
            <a:avLst/>
          </a:prstGeom>
        </p:spPr>
      </p:pic>
      <p:sp>
        <p:nvSpPr>
          <p:cNvPr id="11" name="Content Placeholder 1"/>
          <p:cNvSpPr>
            <a:spLocks noGrp="1"/>
          </p:cNvSpPr>
          <p:nvPr>
            <p:ph idx="1"/>
          </p:nvPr>
        </p:nvSpPr>
        <p:spPr>
          <a:xfrm>
            <a:off x="838201" y="1896125"/>
            <a:ext cx="5893340" cy="4753316"/>
          </a:xfrm>
        </p:spPr>
        <p:txBody>
          <a:bodyPr>
            <a:noAutofit/>
          </a:bodyPr>
          <a:lstStyle/>
          <a:p>
            <a:pPr lvl="0">
              <a:spcAft>
                <a:spcPts val="1200"/>
              </a:spcAft>
            </a:pPr>
            <a:r>
              <a:rPr lang="en-GB" sz="2400" dirty="0" smtClean="0"/>
              <a:t>Realised by private </a:t>
            </a:r>
            <a:r>
              <a:rPr lang="en-GB" sz="2400" dirty="0"/>
              <a:t>building </a:t>
            </a:r>
            <a:r>
              <a:rPr lang="en-GB" sz="2400" dirty="0" smtClean="0"/>
              <a:t>cooperative.</a:t>
            </a:r>
            <a:endParaRPr lang="en-GB" sz="2400" dirty="0"/>
          </a:p>
          <a:p>
            <a:pPr lvl="0">
              <a:spcAft>
                <a:spcPts val="1200"/>
              </a:spcAft>
            </a:pPr>
            <a:r>
              <a:rPr lang="en-GB" sz="2400" dirty="0" smtClean="0"/>
              <a:t>Partnership </a:t>
            </a:r>
            <a:r>
              <a:rPr lang="en-GB" sz="2400" dirty="0"/>
              <a:t>with the local district heating network </a:t>
            </a:r>
            <a:r>
              <a:rPr lang="en-GB" sz="2400" dirty="0" smtClean="0"/>
              <a:t>operator.</a:t>
            </a:r>
          </a:p>
          <a:p>
            <a:pPr lvl="0">
              <a:spcAft>
                <a:spcPts val="1200"/>
              </a:spcAft>
            </a:pPr>
            <a:r>
              <a:rPr lang="de-DE" sz="2400" dirty="0" smtClean="0"/>
              <a:t>Meets </a:t>
            </a:r>
            <a:r>
              <a:rPr lang="de-DE" sz="2400" dirty="0"/>
              <a:t>German KfW programme’s “plus-energy standard</a:t>
            </a:r>
            <a:r>
              <a:rPr lang="de-DE" sz="2400" dirty="0" smtClean="0"/>
              <a:t>” (very prescriptive, does not </a:t>
            </a:r>
            <a:r>
              <a:rPr lang="de-DE" sz="2400" dirty="0" smtClean="0"/>
              <a:t>address </a:t>
            </a:r>
            <a:r>
              <a:rPr lang="de-DE" sz="2400" dirty="0" smtClean="0"/>
              <a:t>sustainability of building </a:t>
            </a:r>
            <a:r>
              <a:rPr lang="de-DE" sz="2400" dirty="0" smtClean="0"/>
              <a:t>materials</a:t>
            </a:r>
            <a:r>
              <a:rPr lang="de-DE" sz="2400" dirty="0" smtClean="0"/>
              <a:t>, but attractive financing).</a:t>
            </a:r>
          </a:p>
          <a:p>
            <a:pPr lvl="0">
              <a:spcAft>
                <a:spcPts val="1200"/>
              </a:spcAft>
            </a:pPr>
            <a:r>
              <a:rPr lang="fi-FI" sz="2400" dirty="0" smtClean="0"/>
              <a:t>Further support by German </a:t>
            </a:r>
            <a:r>
              <a:rPr lang="fi-FI" sz="2400" dirty="0"/>
              <a:t>Federal Environmental </a:t>
            </a:r>
            <a:r>
              <a:rPr lang="fi-FI" sz="2400" dirty="0" smtClean="0"/>
              <a:t>Foundation (energy concept) &amp; a Ministry (monitoring)</a:t>
            </a:r>
            <a:endParaRPr lang="fi-FI" sz="2400" dirty="0"/>
          </a:p>
          <a:p>
            <a:endParaRPr lang="fi-FI" sz="2400" dirty="0"/>
          </a:p>
        </p:txBody>
      </p:sp>
      <p:sp>
        <p:nvSpPr>
          <p:cNvPr id="15" name="Rectangle 14"/>
          <p:cNvSpPr/>
          <p:nvPr/>
        </p:nvSpPr>
        <p:spPr>
          <a:xfrm>
            <a:off x="7647563" y="6108769"/>
            <a:ext cx="4338537" cy="646331"/>
          </a:xfrm>
          <a:prstGeom prst="rect">
            <a:avLst/>
          </a:prstGeom>
          <a:solidFill>
            <a:schemeClr val="accent5">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p:cNvSpPr/>
          <p:nvPr/>
        </p:nvSpPr>
        <p:spPr>
          <a:xfrm>
            <a:off x="7647563" y="6102832"/>
            <a:ext cx="4338537" cy="646331"/>
          </a:xfrm>
          <a:prstGeom prst="rect">
            <a:avLst/>
          </a:prstGeom>
        </p:spPr>
        <p:txBody>
          <a:bodyPr wrap="square">
            <a:spAutoFit/>
          </a:bodyPr>
          <a:lstStyle/>
          <a:p>
            <a:pPr algn="ctr"/>
            <a:r>
              <a:rPr lang="en-GB" dirty="0">
                <a:solidFill>
                  <a:schemeClr val="bg1"/>
                </a:solidFill>
              </a:rPr>
              <a:t>NEWTONPROJEKT House 1: total floor space of 1,085 m² / 13 apartment </a:t>
            </a:r>
            <a:r>
              <a:rPr lang="en-GB" dirty="0" smtClean="0">
                <a:solidFill>
                  <a:schemeClr val="bg1"/>
                </a:solidFill>
              </a:rPr>
              <a:t>units</a:t>
            </a:r>
            <a:endParaRPr lang="en-GB" dirty="0">
              <a:solidFill>
                <a:schemeClr val="bg1"/>
              </a:solidFill>
            </a:endParaRPr>
          </a:p>
        </p:txBody>
      </p:sp>
    </p:spTree>
    <p:extLst>
      <p:ext uri="{BB962C8B-B14F-4D97-AF65-F5344CB8AC3E}">
        <p14:creationId xmlns:p14="http://schemas.microsoft.com/office/powerpoint/2010/main" val="11378819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p:nvPr/>
        </p:nvPicPr>
        <p:blipFill rotWithShape="1">
          <a:blip r:embed="rId3"/>
          <a:srcRect l="4503" t="8155" r="57890" b="15905"/>
          <a:stretch/>
        </p:blipFill>
        <p:spPr bwMode="auto">
          <a:xfrm>
            <a:off x="7151221" y="-58305"/>
            <a:ext cx="5091579" cy="6974610"/>
          </a:xfrm>
          <a:prstGeom prst="rect">
            <a:avLst/>
          </a:prstGeom>
          <a:ln>
            <a:noFill/>
          </a:ln>
          <a:extLst>
            <a:ext uri="{53640926-AAD7-44D8-BBD7-CCE9431645EC}">
              <a14:shadowObscured xmlns:a14="http://schemas.microsoft.com/office/drawing/2010/main"/>
            </a:ext>
          </a:extLst>
        </p:spPr>
      </p:pic>
      <p:sp>
        <p:nvSpPr>
          <p:cNvPr id="8" name="Zaobljeni pravokotnik 5">
            <a:extLst>
              <a:ext uri="{FF2B5EF4-FFF2-40B4-BE49-F238E27FC236}">
                <a16:creationId xmlns:a16="http://schemas.microsoft.com/office/drawing/2014/main" id="{EFC238EB-0563-4BC4-8891-CEB8D66DEE4A}"/>
              </a:ext>
            </a:extLst>
          </p:cNvPr>
          <p:cNvSpPr/>
          <p:nvPr/>
        </p:nvSpPr>
        <p:spPr>
          <a:xfrm>
            <a:off x="-2" y="359437"/>
            <a:ext cx="8792443" cy="967004"/>
          </a:xfrm>
          <a:custGeom>
            <a:avLst/>
            <a:gdLst>
              <a:gd name="connsiteX0" fmla="*/ 0 w 9507683"/>
              <a:gd name="connsiteY0" fmla="*/ 483502 h 967003"/>
              <a:gd name="connsiteX1" fmla="*/ 483502 w 9507683"/>
              <a:gd name="connsiteY1" fmla="*/ 0 h 967003"/>
              <a:gd name="connsiteX2" fmla="*/ 9024182 w 9507683"/>
              <a:gd name="connsiteY2" fmla="*/ 0 h 967003"/>
              <a:gd name="connsiteX3" fmla="*/ 9507684 w 9507683"/>
              <a:gd name="connsiteY3" fmla="*/ 483502 h 967003"/>
              <a:gd name="connsiteX4" fmla="*/ 9507683 w 9507683"/>
              <a:gd name="connsiteY4" fmla="*/ 483502 h 967003"/>
              <a:gd name="connsiteX5" fmla="*/ 9024181 w 9507683"/>
              <a:gd name="connsiteY5" fmla="*/ 967004 h 967003"/>
              <a:gd name="connsiteX6" fmla="*/ 483502 w 9507683"/>
              <a:gd name="connsiteY6" fmla="*/ 967003 h 967003"/>
              <a:gd name="connsiteX7" fmla="*/ 0 w 9507683"/>
              <a:gd name="connsiteY7" fmla="*/ 483501 h 967003"/>
              <a:gd name="connsiteX8" fmla="*/ 0 w 9507683"/>
              <a:gd name="connsiteY8" fmla="*/ 483502 h 967003"/>
              <a:gd name="connsiteX0" fmla="*/ 0 w 9507684"/>
              <a:gd name="connsiteY0" fmla="*/ 483502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8" fmla="*/ 0 w 9507684"/>
              <a:gd name="connsiteY8" fmla="*/ 483502 h 967004"/>
              <a:gd name="connsiteX0" fmla="*/ 0 w 9507684"/>
              <a:gd name="connsiteY0" fmla="*/ 483501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0" fmla="*/ 1067585 w 10091767"/>
              <a:gd name="connsiteY0" fmla="*/ 967003 h 967004"/>
              <a:gd name="connsiteX1" fmla="*/ 1067585 w 10091767"/>
              <a:gd name="connsiteY1" fmla="*/ 0 h 967004"/>
              <a:gd name="connsiteX2" fmla="*/ 9608265 w 10091767"/>
              <a:gd name="connsiteY2" fmla="*/ 0 h 967004"/>
              <a:gd name="connsiteX3" fmla="*/ 10091767 w 10091767"/>
              <a:gd name="connsiteY3" fmla="*/ 483502 h 967004"/>
              <a:gd name="connsiteX4" fmla="*/ 10091766 w 10091767"/>
              <a:gd name="connsiteY4" fmla="*/ 483502 h 967004"/>
              <a:gd name="connsiteX5" fmla="*/ 9608264 w 10091767"/>
              <a:gd name="connsiteY5" fmla="*/ 967004 h 967004"/>
              <a:gd name="connsiteX6" fmla="*/ 1067585 w 10091767"/>
              <a:gd name="connsiteY6" fmla="*/ 967003 h 967004"/>
              <a:gd name="connsiteX0" fmla="*/ 0 w 9024182"/>
              <a:gd name="connsiteY0" fmla="*/ 967003 h 967004"/>
              <a:gd name="connsiteX1" fmla="*/ 0 w 9024182"/>
              <a:gd name="connsiteY1" fmla="*/ 0 h 967004"/>
              <a:gd name="connsiteX2" fmla="*/ 8540680 w 9024182"/>
              <a:gd name="connsiteY2" fmla="*/ 0 h 967004"/>
              <a:gd name="connsiteX3" fmla="*/ 9024182 w 9024182"/>
              <a:gd name="connsiteY3" fmla="*/ 483502 h 967004"/>
              <a:gd name="connsiteX4" fmla="*/ 9024181 w 9024182"/>
              <a:gd name="connsiteY4" fmla="*/ 483502 h 967004"/>
              <a:gd name="connsiteX5" fmla="*/ 8540679 w 9024182"/>
              <a:gd name="connsiteY5" fmla="*/ 967004 h 967004"/>
              <a:gd name="connsiteX6" fmla="*/ 0 w 9024182"/>
              <a:gd name="connsiteY6" fmla="*/ 967003 h 96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4182" h="967004">
                <a:moveTo>
                  <a:pt x="0" y="967003"/>
                </a:moveTo>
                <a:lnTo>
                  <a:pt x="0" y="0"/>
                </a:lnTo>
                <a:lnTo>
                  <a:pt x="8540680" y="0"/>
                </a:lnTo>
                <a:cubicBezTo>
                  <a:pt x="8807711" y="0"/>
                  <a:pt x="9024182" y="216471"/>
                  <a:pt x="9024182" y="483502"/>
                </a:cubicBezTo>
                <a:lnTo>
                  <a:pt x="9024181" y="483502"/>
                </a:lnTo>
                <a:cubicBezTo>
                  <a:pt x="9024181" y="750533"/>
                  <a:pt x="8807710" y="967004"/>
                  <a:pt x="8540679" y="967004"/>
                </a:cubicBezTo>
                <a:lnTo>
                  <a:pt x="0" y="967003"/>
                </a:lnTo>
                <a:close/>
              </a:path>
            </a:pathLst>
          </a:custGeom>
          <a:solidFill>
            <a:srgbClr val="B1C2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800" dirty="0"/>
          </a:p>
        </p:txBody>
      </p:sp>
      <p:sp>
        <p:nvSpPr>
          <p:cNvPr id="9" name="Titel 1"/>
          <p:cNvSpPr>
            <a:spLocks noGrp="1"/>
          </p:cNvSpPr>
          <p:nvPr>
            <p:ph type="title"/>
          </p:nvPr>
        </p:nvSpPr>
        <p:spPr>
          <a:xfrm>
            <a:off x="395440" y="211125"/>
            <a:ext cx="10515600" cy="1325563"/>
          </a:xfrm>
        </p:spPr>
        <p:txBody>
          <a:bodyPr>
            <a:normAutofit/>
          </a:bodyPr>
          <a:lstStyle/>
          <a:p>
            <a:r>
              <a:rPr lang="de-DE" sz="3200" dirty="0"/>
              <a:t>Case study: Hikari, Lyon (FR)</a:t>
            </a:r>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5527" y="-296562"/>
            <a:ext cx="2350573" cy="1662419"/>
          </a:xfrm>
          <a:prstGeom prst="rect">
            <a:avLst/>
          </a:prstGeom>
        </p:spPr>
      </p:pic>
      <p:sp>
        <p:nvSpPr>
          <p:cNvPr id="16" name="Content Placeholder 1"/>
          <p:cNvSpPr txBox="1">
            <a:spLocks/>
          </p:cNvSpPr>
          <p:nvPr/>
        </p:nvSpPr>
        <p:spPr>
          <a:xfrm>
            <a:off x="838201" y="1896125"/>
            <a:ext cx="5893340" cy="4753316"/>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3200" kern="1200">
                <a:solidFill>
                  <a:srgbClr val="344A5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GB" sz="2400" dirty="0" smtClean="0"/>
              <a:t>Collaboration between Lyon </a:t>
            </a:r>
            <a:r>
              <a:rPr lang="en-GB" sz="2400" dirty="0"/>
              <a:t>Métropole</a:t>
            </a:r>
            <a:r>
              <a:rPr lang="en-GB" sz="2400" dirty="0"/>
              <a:t> </a:t>
            </a:r>
            <a:r>
              <a:rPr lang="en-GB" sz="2400" dirty="0" smtClean="0"/>
              <a:t>and the Japanese </a:t>
            </a:r>
            <a:r>
              <a:rPr lang="en-GB" sz="2400" dirty="0"/>
              <a:t>innovation accelerator </a:t>
            </a:r>
            <a:r>
              <a:rPr lang="en-GB" sz="2400" dirty="0" smtClean="0"/>
              <a:t>NEDO. </a:t>
            </a:r>
          </a:p>
          <a:p>
            <a:pPr>
              <a:spcAft>
                <a:spcPts val="1200"/>
              </a:spcAft>
            </a:pPr>
            <a:r>
              <a:rPr lang="de-DE" sz="2400" dirty="0"/>
              <a:t>Conceived as a lighthouse project: Pioneering new technologies required significant public financial support</a:t>
            </a:r>
            <a:r>
              <a:rPr lang="de-DE" sz="2400" dirty="0" smtClean="0"/>
              <a:t>.</a:t>
            </a:r>
            <a:endParaRPr lang="en-GB" sz="2400" dirty="0" smtClean="0"/>
          </a:p>
          <a:p>
            <a:pPr>
              <a:spcAft>
                <a:spcPts val="1200"/>
              </a:spcAft>
            </a:pPr>
            <a:r>
              <a:rPr lang="en-GB" sz="2400" dirty="0" smtClean="0"/>
              <a:t>Insurance </a:t>
            </a:r>
            <a:r>
              <a:rPr lang="en-GB" sz="2400" dirty="0"/>
              <a:t>companies were not willing to let construction companies use innovative, custom-made building products such as the see-through photovoltaic façade</a:t>
            </a:r>
            <a:r>
              <a:rPr lang="en-GB" sz="2400" dirty="0" smtClean="0"/>
              <a:t>.</a:t>
            </a:r>
          </a:p>
        </p:txBody>
      </p:sp>
      <p:sp>
        <p:nvSpPr>
          <p:cNvPr id="18" name="Rectangle 17"/>
          <p:cNvSpPr/>
          <p:nvPr/>
        </p:nvSpPr>
        <p:spPr>
          <a:xfrm>
            <a:off x="7647563" y="6108768"/>
            <a:ext cx="4338537" cy="646331"/>
          </a:xfrm>
          <a:prstGeom prst="rect">
            <a:avLst/>
          </a:prstGeom>
          <a:solidFill>
            <a:schemeClr val="accent5">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ectangle 18"/>
          <p:cNvSpPr/>
          <p:nvPr/>
        </p:nvSpPr>
        <p:spPr>
          <a:xfrm>
            <a:off x="7647563" y="6140289"/>
            <a:ext cx="4338537" cy="646331"/>
          </a:xfrm>
          <a:prstGeom prst="rect">
            <a:avLst/>
          </a:prstGeom>
        </p:spPr>
        <p:txBody>
          <a:bodyPr wrap="square">
            <a:spAutoFit/>
          </a:bodyPr>
          <a:lstStyle/>
          <a:p>
            <a:pPr algn="ctr"/>
            <a:r>
              <a:rPr lang="en-GB" dirty="0">
                <a:solidFill>
                  <a:schemeClr val="bg1"/>
                </a:solidFill>
              </a:rPr>
              <a:t>The </a:t>
            </a:r>
            <a:r>
              <a:rPr lang="en-GB" dirty="0" smtClean="0">
                <a:solidFill>
                  <a:schemeClr val="bg1"/>
                </a:solidFill>
              </a:rPr>
              <a:t>12,200m² HIKARI </a:t>
            </a:r>
            <a:r>
              <a:rPr lang="en-GB" dirty="0">
                <a:solidFill>
                  <a:schemeClr val="bg1"/>
                </a:solidFill>
              </a:rPr>
              <a:t>complex </a:t>
            </a:r>
            <a:r>
              <a:rPr lang="en-GB" dirty="0" smtClean="0">
                <a:solidFill>
                  <a:schemeClr val="bg1"/>
                </a:solidFill>
              </a:rPr>
              <a:t>includes offices, shops, apartments &amp; 4 penthouses</a:t>
            </a:r>
            <a:endParaRPr lang="en-GB" dirty="0">
              <a:solidFill>
                <a:schemeClr val="bg1"/>
              </a:solidFill>
            </a:endParaRPr>
          </a:p>
        </p:txBody>
      </p:sp>
    </p:spTree>
    <p:extLst>
      <p:ext uri="{BB962C8B-B14F-4D97-AF65-F5344CB8AC3E}">
        <p14:creationId xmlns:p14="http://schemas.microsoft.com/office/powerpoint/2010/main" val="2562033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p:cNvPicPr/>
          <p:nvPr/>
        </p:nvPicPr>
        <p:blipFill rotWithShape="1">
          <a:blip r:embed="rId3"/>
          <a:srcRect l="15744" t="1409" r="41691" b="3462"/>
          <a:stretch/>
        </p:blipFill>
        <p:spPr bwMode="auto">
          <a:xfrm>
            <a:off x="7247887" y="0"/>
            <a:ext cx="4944113" cy="6858000"/>
          </a:xfrm>
          <a:prstGeom prst="rect">
            <a:avLst/>
          </a:prstGeom>
          <a:ln>
            <a:noFill/>
          </a:ln>
          <a:extLst>
            <a:ext uri="{53640926-AAD7-44D8-BBD7-CCE9431645EC}">
              <a14:shadowObscured xmlns:a14="http://schemas.microsoft.com/office/drawing/2010/main"/>
            </a:ext>
          </a:extLst>
        </p:spPr>
      </p:pic>
      <p:sp>
        <p:nvSpPr>
          <p:cNvPr id="8" name="Zaobljeni pravokotnik 5">
            <a:extLst>
              <a:ext uri="{FF2B5EF4-FFF2-40B4-BE49-F238E27FC236}">
                <a16:creationId xmlns:a16="http://schemas.microsoft.com/office/drawing/2014/main" id="{EFC238EB-0563-4BC4-8891-CEB8D66DEE4A}"/>
              </a:ext>
            </a:extLst>
          </p:cNvPr>
          <p:cNvSpPr/>
          <p:nvPr/>
        </p:nvSpPr>
        <p:spPr>
          <a:xfrm>
            <a:off x="-2" y="359437"/>
            <a:ext cx="8792443" cy="967004"/>
          </a:xfrm>
          <a:custGeom>
            <a:avLst/>
            <a:gdLst>
              <a:gd name="connsiteX0" fmla="*/ 0 w 9507683"/>
              <a:gd name="connsiteY0" fmla="*/ 483502 h 967003"/>
              <a:gd name="connsiteX1" fmla="*/ 483502 w 9507683"/>
              <a:gd name="connsiteY1" fmla="*/ 0 h 967003"/>
              <a:gd name="connsiteX2" fmla="*/ 9024182 w 9507683"/>
              <a:gd name="connsiteY2" fmla="*/ 0 h 967003"/>
              <a:gd name="connsiteX3" fmla="*/ 9507684 w 9507683"/>
              <a:gd name="connsiteY3" fmla="*/ 483502 h 967003"/>
              <a:gd name="connsiteX4" fmla="*/ 9507683 w 9507683"/>
              <a:gd name="connsiteY4" fmla="*/ 483502 h 967003"/>
              <a:gd name="connsiteX5" fmla="*/ 9024181 w 9507683"/>
              <a:gd name="connsiteY5" fmla="*/ 967004 h 967003"/>
              <a:gd name="connsiteX6" fmla="*/ 483502 w 9507683"/>
              <a:gd name="connsiteY6" fmla="*/ 967003 h 967003"/>
              <a:gd name="connsiteX7" fmla="*/ 0 w 9507683"/>
              <a:gd name="connsiteY7" fmla="*/ 483501 h 967003"/>
              <a:gd name="connsiteX8" fmla="*/ 0 w 9507683"/>
              <a:gd name="connsiteY8" fmla="*/ 483502 h 967003"/>
              <a:gd name="connsiteX0" fmla="*/ 0 w 9507684"/>
              <a:gd name="connsiteY0" fmla="*/ 483502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8" fmla="*/ 0 w 9507684"/>
              <a:gd name="connsiteY8" fmla="*/ 483502 h 967004"/>
              <a:gd name="connsiteX0" fmla="*/ 0 w 9507684"/>
              <a:gd name="connsiteY0" fmla="*/ 483501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0" fmla="*/ 1067585 w 10091767"/>
              <a:gd name="connsiteY0" fmla="*/ 967003 h 967004"/>
              <a:gd name="connsiteX1" fmla="*/ 1067585 w 10091767"/>
              <a:gd name="connsiteY1" fmla="*/ 0 h 967004"/>
              <a:gd name="connsiteX2" fmla="*/ 9608265 w 10091767"/>
              <a:gd name="connsiteY2" fmla="*/ 0 h 967004"/>
              <a:gd name="connsiteX3" fmla="*/ 10091767 w 10091767"/>
              <a:gd name="connsiteY3" fmla="*/ 483502 h 967004"/>
              <a:gd name="connsiteX4" fmla="*/ 10091766 w 10091767"/>
              <a:gd name="connsiteY4" fmla="*/ 483502 h 967004"/>
              <a:gd name="connsiteX5" fmla="*/ 9608264 w 10091767"/>
              <a:gd name="connsiteY5" fmla="*/ 967004 h 967004"/>
              <a:gd name="connsiteX6" fmla="*/ 1067585 w 10091767"/>
              <a:gd name="connsiteY6" fmla="*/ 967003 h 967004"/>
              <a:gd name="connsiteX0" fmla="*/ 0 w 9024182"/>
              <a:gd name="connsiteY0" fmla="*/ 967003 h 967004"/>
              <a:gd name="connsiteX1" fmla="*/ 0 w 9024182"/>
              <a:gd name="connsiteY1" fmla="*/ 0 h 967004"/>
              <a:gd name="connsiteX2" fmla="*/ 8540680 w 9024182"/>
              <a:gd name="connsiteY2" fmla="*/ 0 h 967004"/>
              <a:gd name="connsiteX3" fmla="*/ 9024182 w 9024182"/>
              <a:gd name="connsiteY3" fmla="*/ 483502 h 967004"/>
              <a:gd name="connsiteX4" fmla="*/ 9024181 w 9024182"/>
              <a:gd name="connsiteY4" fmla="*/ 483502 h 967004"/>
              <a:gd name="connsiteX5" fmla="*/ 8540679 w 9024182"/>
              <a:gd name="connsiteY5" fmla="*/ 967004 h 967004"/>
              <a:gd name="connsiteX6" fmla="*/ 0 w 9024182"/>
              <a:gd name="connsiteY6" fmla="*/ 967003 h 96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4182" h="967004">
                <a:moveTo>
                  <a:pt x="0" y="967003"/>
                </a:moveTo>
                <a:lnTo>
                  <a:pt x="0" y="0"/>
                </a:lnTo>
                <a:lnTo>
                  <a:pt x="8540680" y="0"/>
                </a:lnTo>
                <a:cubicBezTo>
                  <a:pt x="8807711" y="0"/>
                  <a:pt x="9024182" y="216471"/>
                  <a:pt x="9024182" y="483502"/>
                </a:cubicBezTo>
                <a:lnTo>
                  <a:pt x="9024181" y="483502"/>
                </a:lnTo>
                <a:cubicBezTo>
                  <a:pt x="9024181" y="750533"/>
                  <a:pt x="8807710" y="967004"/>
                  <a:pt x="8540679" y="967004"/>
                </a:cubicBezTo>
                <a:lnTo>
                  <a:pt x="0" y="967003"/>
                </a:lnTo>
                <a:close/>
              </a:path>
            </a:pathLst>
          </a:custGeom>
          <a:solidFill>
            <a:srgbClr val="B1C2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800" dirty="0"/>
          </a:p>
        </p:txBody>
      </p:sp>
      <p:sp>
        <p:nvSpPr>
          <p:cNvPr id="9" name="Titel 1"/>
          <p:cNvSpPr>
            <a:spLocks noGrp="1"/>
          </p:cNvSpPr>
          <p:nvPr>
            <p:ph type="title"/>
          </p:nvPr>
        </p:nvSpPr>
        <p:spPr>
          <a:xfrm>
            <a:off x="395440" y="211125"/>
            <a:ext cx="10515600" cy="1325563"/>
          </a:xfrm>
        </p:spPr>
        <p:txBody>
          <a:bodyPr>
            <a:normAutofit/>
          </a:bodyPr>
          <a:lstStyle/>
          <a:p>
            <a:r>
              <a:rPr lang="de-DE" sz="3200" dirty="0"/>
              <a:t>Case study: Passivistas, Athens Metro (GR</a:t>
            </a:r>
            <a:r>
              <a:rPr lang="de-DE" sz="3200" dirty="0" smtClean="0"/>
              <a:t>) </a:t>
            </a:r>
            <a:endParaRPr lang="en-GB" sz="3200" dirty="0"/>
          </a:p>
        </p:txBody>
      </p:sp>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5527" y="-296562"/>
            <a:ext cx="2350573" cy="1662419"/>
          </a:xfrm>
          <a:prstGeom prst="rect">
            <a:avLst/>
          </a:prstGeom>
        </p:spPr>
      </p:pic>
      <p:sp>
        <p:nvSpPr>
          <p:cNvPr id="15" name="Content Placeholder 1"/>
          <p:cNvSpPr>
            <a:spLocks noGrp="1"/>
          </p:cNvSpPr>
          <p:nvPr>
            <p:ph idx="1"/>
          </p:nvPr>
        </p:nvSpPr>
        <p:spPr>
          <a:xfrm>
            <a:off x="838201" y="1896125"/>
            <a:ext cx="5893340" cy="4753316"/>
          </a:xfrm>
        </p:spPr>
        <p:txBody>
          <a:bodyPr>
            <a:noAutofit/>
          </a:bodyPr>
          <a:lstStyle/>
          <a:p>
            <a:pPr lvl="0">
              <a:spcAft>
                <a:spcPts val="1200"/>
              </a:spcAft>
            </a:pPr>
            <a:r>
              <a:rPr lang="de-DE" sz="2400" dirty="0" smtClean="0"/>
              <a:t>Energy renovation of 1960‘s house in the midst of the Greek economic crisis.</a:t>
            </a:r>
          </a:p>
          <a:p>
            <a:pPr lvl="0">
              <a:spcAft>
                <a:spcPts val="1200"/>
              </a:spcAft>
            </a:pPr>
            <a:r>
              <a:rPr lang="de-DE" sz="2400" dirty="0" smtClean="0"/>
              <a:t>Supported by private sector sponsors and crowdfunding.</a:t>
            </a:r>
          </a:p>
          <a:p>
            <a:pPr lvl="0">
              <a:spcAft>
                <a:spcPts val="1200"/>
              </a:spcAft>
            </a:pPr>
            <a:r>
              <a:rPr lang="de-DE" sz="2400" dirty="0" smtClean="0"/>
              <a:t>No government subsidies &amp; unsupportive regulatory environment, but </a:t>
            </a:r>
            <a:r>
              <a:rPr lang="en-GB" sz="2400" dirty="0"/>
              <a:t>amortisation in under seven years via energy savings </a:t>
            </a:r>
            <a:r>
              <a:rPr lang="en-GB" sz="2400" dirty="0" smtClean="0"/>
              <a:t>(even without sponsors / crowdfunding)</a:t>
            </a:r>
          </a:p>
          <a:p>
            <a:pPr lvl="0">
              <a:spcAft>
                <a:spcPts val="1200"/>
              </a:spcAft>
            </a:pPr>
            <a:r>
              <a:rPr lang="en-GB" sz="2400" dirty="0" smtClean="0"/>
              <a:t>N.B. Feed-in tariffs very low and NZEB standard for newly </a:t>
            </a:r>
            <a:r>
              <a:rPr lang="en-GB" sz="2400" dirty="0"/>
              <a:t>constructed buildings </a:t>
            </a:r>
            <a:r>
              <a:rPr lang="en-GB" sz="2400" dirty="0" smtClean="0"/>
              <a:t>suspended for </a:t>
            </a:r>
            <a:r>
              <a:rPr lang="en-GB" sz="2400" dirty="0"/>
              <a:t>one </a:t>
            </a:r>
            <a:r>
              <a:rPr lang="en-GB" sz="2400" dirty="0" smtClean="0"/>
              <a:t>year in Greece.</a:t>
            </a:r>
            <a:endParaRPr lang="fi-FI" sz="2400" dirty="0" smtClean="0"/>
          </a:p>
          <a:p>
            <a:endParaRPr lang="fi-FI" sz="2400" dirty="0"/>
          </a:p>
        </p:txBody>
      </p:sp>
      <p:sp>
        <p:nvSpPr>
          <p:cNvPr id="17" name="Rectangle 16"/>
          <p:cNvSpPr/>
          <p:nvPr/>
        </p:nvSpPr>
        <p:spPr>
          <a:xfrm>
            <a:off x="7647563" y="6108768"/>
            <a:ext cx="4338537" cy="646331"/>
          </a:xfrm>
          <a:prstGeom prst="rect">
            <a:avLst/>
          </a:prstGeom>
          <a:solidFill>
            <a:schemeClr val="accent5">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p:cNvSpPr/>
          <p:nvPr/>
        </p:nvSpPr>
        <p:spPr>
          <a:xfrm>
            <a:off x="7750512" y="6108767"/>
            <a:ext cx="4338537" cy="646331"/>
          </a:xfrm>
          <a:prstGeom prst="rect">
            <a:avLst/>
          </a:prstGeom>
        </p:spPr>
        <p:txBody>
          <a:bodyPr wrap="square">
            <a:spAutoFit/>
          </a:bodyPr>
          <a:lstStyle/>
          <a:p>
            <a:pPr algn="ctr"/>
            <a:r>
              <a:rPr lang="en-GB" dirty="0">
                <a:solidFill>
                  <a:schemeClr val="bg1"/>
                </a:solidFill>
              </a:rPr>
              <a:t>125m² two-level </a:t>
            </a:r>
            <a:r>
              <a:rPr lang="en-GB" dirty="0" smtClean="0">
                <a:solidFill>
                  <a:schemeClr val="bg1"/>
                </a:solidFill>
              </a:rPr>
              <a:t>structure with living space on top and office space on lower floor</a:t>
            </a:r>
            <a:endParaRPr lang="en-GB" dirty="0">
              <a:solidFill>
                <a:schemeClr val="bg1"/>
              </a:solidFill>
            </a:endParaRPr>
          </a:p>
        </p:txBody>
      </p:sp>
    </p:spTree>
    <p:extLst>
      <p:ext uri="{BB962C8B-B14F-4D97-AF65-F5344CB8AC3E}">
        <p14:creationId xmlns:p14="http://schemas.microsoft.com/office/powerpoint/2010/main" val="1664267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200" dirty="0" smtClean="0"/>
              <a:t>Stocktaking – findings from the case studies</a:t>
            </a:r>
            <a:endParaRPr lang="en-GB" sz="3200" dirty="0"/>
          </a:p>
        </p:txBody>
      </p:sp>
      <p:sp>
        <p:nvSpPr>
          <p:cNvPr id="4" name="Content Placeholder 1"/>
          <p:cNvSpPr>
            <a:spLocks noGrp="1"/>
          </p:cNvSpPr>
          <p:nvPr>
            <p:ph idx="1"/>
          </p:nvPr>
        </p:nvSpPr>
        <p:spPr>
          <a:xfrm>
            <a:off x="838199" y="1825625"/>
            <a:ext cx="10886955" cy="4351338"/>
          </a:xfrm>
        </p:spPr>
        <p:txBody>
          <a:bodyPr>
            <a:normAutofit fontScale="92500" lnSpcReduction="20000"/>
          </a:bodyPr>
          <a:lstStyle/>
          <a:p>
            <a:pPr lvl="0">
              <a:spcBef>
                <a:spcPts val="1200"/>
              </a:spcBef>
              <a:spcAft>
                <a:spcPts val="1200"/>
              </a:spcAft>
            </a:pPr>
            <a:r>
              <a:rPr lang="de-DE" sz="2800" b="1" dirty="0" smtClean="0"/>
              <a:t>PEBs can already be an attractive proposition for public buildings, </a:t>
            </a:r>
            <a:r>
              <a:rPr lang="de-DE" sz="2800" dirty="0" smtClean="0"/>
              <a:t>where time horizons are longer.</a:t>
            </a:r>
          </a:p>
          <a:p>
            <a:pPr lvl="0">
              <a:spcBef>
                <a:spcPts val="1200"/>
              </a:spcBef>
              <a:spcAft>
                <a:spcPts val="1200"/>
              </a:spcAft>
            </a:pPr>
            <a:r>
              <a:rPr lang="de-DE" sz="2800" b="1" dirty="0" smtClean="0"/>
              <a:t>Privately initiated projects still require incentive schemes / public backing </a:t>
            </a:r>
            <a:r>
              <a:rPr lang="de-DE" sz="2800" dirty="0" smtClean="0"/>
              <a:t>and elements of French &amp; German programmes might show the way forward for other Member States.</a:t>
            </a:r>
          </a:p>
          <a:p>
            <a:pPr lvl="0">
              <a:spcBef>
                <a:spcPts val="1200"/>
              </a:spcBef>
              <a:spcAft>
                <a:spcPts val="1200"/>
              </a:spcAft>
            </a:pPr>
            <a:r>
              <a:rPr lang="de-DE" sz="2800" b="1" dirty="0" smtClean="0"/>
              <a:t>Enabling the (bi-directional) integration</a:t>
            </a:r>
            <a:r>
              <a:rPr lang="de-DE" sz="2800" dirty="0" smtClean="0"/>
              <a:t> of PEBs into electricity and thermal energy grids is a challenge, but can be done.</a:t>
            </a:r>
          </a:p>
          <a:p>
            <a:pPr lvl="0">
              <a:spcBef>
                <a:spcPts val="1200"/>
              </a:spcBef>
              <a:spcAft>
                <a:spcPts val="1200"/>
              </a:spcAft>
            </a:pPr>
            <a:r>
              <a:rPr lang="de-DE" sz="2800" b="1" dirty="0" smtClean="0"/>
              <a:t>The energy renovation of detached houses to a PEB standard can already be economical</a:t>
            </a:r>
            <a:r>
              <a:rPr lang="de-DE" sz="2800" dirty="0" smtClean="0"/>
              <a:t>, even without incentives and a supportive regulatory environment (when saving </a:t>
            </a:r>
            <a:r>
              <a:rPr lang="de-DE" sz="2800" dirty="0"/>
              <a:t>on labour costs and using conventional building </a:t>
            </a:r>
            <a:r>
              <a:rPr lang="de-DE" sz="2800" dirty="0" smtClean="0"/>
              <a:t>materials)</a:t>
            </a:r>
          </a:p>
          <a:p>
            <a:pPr lvl="0">
              <a:spcAft>
                <a:spcPts val="600"/>
              </a:spcAft>
            </a:pPr>
            <a:endParaRPr lang="de-DE" sz="2800" dirty="0" smtClean="0"/>
          </a:p>
          <a:p>
            <a:pPr lvl="0">
              <a:spcAft>
                <a:spcPts val="600"/>
              </a:spcAft>
            </a:pPr>
            <a:endParaRPr lang="en-GB" sz="2800" dirty="0" smtClean="0"/>
          </a:p>
          <a:p>
            <a:pPr lvl="0"/>
            <a:endParaRPr lang="fi-FI" sz="2800" b="1" i="1" dirty="0"/>
          </a:p>
          <a:p>
            <a:endParaRPr lang="fi-FI" sz="2800" dirty="0"/>
          </a:p>
        </p:txBody>
      </p:sp>
    </p:spTree>
    <p:extLst>
      <p:ext uri="{BB962C8B-B14F-4D97-AF65-F5344CB8AC3E}">
        <p14:creationId xmlns:p14="http://schemas.microsoft.com/office/powerpoint/2010/main" val="42293976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825625"/>
            <a:ext cx="10775595" cy="4351338"/>
          </a:xfrm>
        </p:spPr>
        <p:txBody>
          <a:bodyPr/>
          <a:lstStyle/>
          <a:p>
            <a:r>
              <a:rPr lang="en-GB" dirty="0"/>
              <a:t>Interviews on municipal and regional representatives, experts and urban planners in 15 cities and </a:t>
            </a:r>
            <a:r>
              <a:rPr lang="en-GB" dirty="0" smtClean="0"/>
              <a:t>regions in EU.</a:t>
            </a:r>
            <a:endParaRPr lang="en-GB" dirty="0"/>
          </a:p>
        </p:txBody>
      </p:sp>
      <p:sp>
        <p:nvSpPr>
          <p:cNvPr id="3" name="Title 2"/>
          <p:cNvSpPr>
            <a:spLocks noGrp="1"/>
          </p:cNvSpPr>
          <p:nvPr>
            <p:ph type="title"/>
          </p:nvPr>
        </p:nvSpPr>
        <p:spPr/>
        <p:txBody>
          <a:bodyPr/>
          <a:lstStyle/>
          <a:p>
            <a:r>
              <a:rPr lang="fi-FI" dirty="0" err="1" smtClean="0"/>
              <a:t>Research</a:t>
            </a:r>
            <a:r>
              <a:rPr lang="fi-FI" dirty="0" smtClean="0"/>
              <a:t> on </a:t>
            </a:r>
            <a:r>
              <a:rPr lang="fi-FI" dirty="0" err="1" smtClean="0"/>
              <a:t>barriers</a:t>
            </a:r>
            <a:r>
              <a:rPr lang="fi-FI" dirty="0" smtClean="0"/>
              <a:t> and </a:t>
            </a:r>
            <a:r>
              <a:rPr lang="fi-FI" dirty="0" err="1" smtClean="0"/>
              <a:t>incentives</a:t>
            </a:r>
            <a:endParaRPr lang="fi-FI" dirty="0"/>
          </a:p>
        </p:txBody>
      </p:sp>
      <p:pic>
        <p:nvPicPr>
          <p:cNvPr id="4" name="Picture 3"/>
          <p:cNvPicPr>
            <a:picLocks noChangeAspect="1"/>
          </p:cNvPicPr>
          <p:nvPr/>
        </p:nvPicPr>
        <p:blipFill>
          <a:blip r:embed="rId2"/>
          <a:stretch>
            <a:fillRect/>
          </a:stretch>
        </p:blipFill>
        <p:spPr>
          <a:xfrm>
            <a:off x="4897821" y="2753250"/>
            <a:ext cx="6715974" cy="3612900"/>
          </a:xfrm>
          <a:prstGeom prst="rect">
            <a:avLst/>
          </a:prstGeom>
        </p:spPr>
      </p:pic>
      <p:sp>
        <p:nvSpPr>
          <p:cNvPr id="5" name="Content Placeholder 1"/>
          <p:cNvSpPr txBox="1">
            <a:spLocks/>
          </p:cNvSpPr>
          <p:nvPr/>
        </p:nvSpPr>
        <p:spPr>
          <a:xfrm>
            <a:off x="838200" y="2896640"/>
            <a:ext cx="4059621" cy="2209308"/>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3200" kern="1200">
                <a:solidFill>
                  <a:srgbClr val="344A5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dirty="0" smtClean="0"/>
              <a:t>Analysis of market and </a:t>
            </a:r>
            <a:r>
              <a:rPr lang="fi-FI" dirty="0" err="1" smtClean="0"/>
              <a:t>regulatory</a:t>
            </a:r>
            <a:r>
              <a:rPr lang="fi-FI" dirty="0" smtClean="0"/>
              <a:t> </a:t>
            </a:r>
            <a:r>
              <a:rPr lang="fi-FI" dirty="0" err="1" smtClean="0"/>
              <a:t>environments</a:t>
            </a:r>
            <a:r>
              <a:rPr lang="fi-FI" dirty="0" smtClean="0"/>
              <a:t> in </a:t>
            </a:r>
            <a:r>
              <a:rPr lang="fi-FI" dirty="0" err="1" smtClean="0"/>
              <a:t>the</a:t>
            </a:r>
            <a:r>
              <a:rPr lang="fi-FI" dirty="0" smtClean="0"/>
              <a:t> demo </a:t>
            </a:r>
            <a:r>
              <a:rPr lang="fi-FI" dirty="0" err="1" smtClean="0"/>
              <a:t>countries</a:t>
            </a:r>
            <a:r>
              <a:rPr lang="fi-FI" dirty="0" smtClean="0"/>
              <a:t>.</a:t>
            </a:r>
            <a:endParaRPr lang="fi-FI" dirty="0"/>
          </a:p>
        </p:txBody>
      </p:sp>
    </p:spTree>
    <p:extLst>
      <p:ext uri="{BB962C8B-B14F-4D97-AF65-F5344CB8AC3E}">
        <p14:creationId xmlns:p14="http://schemas.microsoft.com/office/powerpoint/2010/main" val="31755263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el 1"/>
          <p:cNvSpPr>
            <a:spLocks noGrp="1"/>
          </p:cNvSpPr>
          <p:nvPr>
            <p:ph type="title"/>
          </p:nvPr>
        </p:nvSpPr>
        <p:spPr>
          <a:xfrm>
            <a:off x="299504" y="218038"/>
            <a:ext cx="10515600" cy="1325563"/>
          </a:xfrm>
        </p:spPr>
        <p:txBody>
          <a:bodyPr>
            <a:normAutofit/>
          </a:bodyPr>
          <a:lstStyle/>
          <a:p>
            <a:r>
              <a:rPr lang="fi-FI" sz="3600" dirty="0" smtClean="0"/>
              <a:t>Market &amp; </a:t>
            </a:r>
            <a:r>
              <a:rPr lang="fi-FI" sz="3600" dirty="0" err="1" smtClean="0"/>
              <a:t>regulatory</a:t>
            </a:r>
            <a:r>
              <a:rPr lang="fi-FI" sz="3600" dirty="0" smtClean="0"/>
              <a:t> </a:t>
            </a:r>
            <a:r>
              <a:rPr lang="fi-FI" sz="3600" dirty="0" err="1" smtClean="0"/>
              <a:t>environment</a:t>
            </a:r>
            <a:r>
              <a:rPr lang="fi-FI" sz="3600" dirty="0" smtClean="0"/>
              <a:t> (FI)</a:t>
            </a:r>
            <a:endParaRPr lang="en-US" sz="3600" dirty="0"/>
          </a:p>
        </p:txBody>
      </p:sp>
      <p:pic>
        <p:nvPicPr>
          <p:cNvPr id="21" name="Picture 20"/>
          <p:cNvPicPr>
            <a:picLocks noChangeAspect="1"/>
          </p:cNvPicPr>
          <p:nvPr/>
        </p:nvPicPr>
        <p:blipFill>
          <a:blip r:embed="rId3"/>
          <a:stretch>
            <a:fillRect/>
          </a:stretch>
        </p:blipFill>
        <p:spPr>
          <a:xfrm>
            <a:off x="1116531" y="1423061"/>
            <a:ext cx="9309595" cy="5008154"/>
          </a:xfrm>
          <a:prstGeom prst="rect">
            <a:avLst/>
          </a:prstGeom>
        </p:spPr>
      </p:pic>
    </p:spTree>
    <p:extLst>
      <p:ext uri="{BB962C8B-B14F-4D97-AF65-F5344CB8AC3E}">
        <p14:creationId xmlns:p14="http://schemas.microsoft.com/office/powerpoint/2010/main" val="400629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Immaturity </a:t>
            </a:r>
            <a:r>
              <a:rPr lang="en-US" dirty="0"/>
              <a:t>of regulations</a:t>
            </a:r>
          </a:p>
          <a:p>
            <a:r>
              <a:rPr lang="en-US" dirty="0" smtClean="0"/>
              <a:t>Fragmentation </a:t>
            </a:r>
            <a:r>
              <a:rPr lang="en-US" dirty="0"/>
              <a:t>of energy regulation (different fields and governance levels) </a:t>
            </a:r>
          </a:p>
          <a:p>
            <a:r>
              <a:rPr lang="en-US" dirty="0" smtClean="0"/>
              <a:t>Inability </a:t>
            </a:r>
            <a:r>
              <a:rPr lang="en-US" dirty="0"/>
              <a:t>of the regulations to handle different ownership structures and energy choices</a:t>
            </a:r>
          </a:p>
          <a:p>
            <a:r>
              <a:rPr lang="en-US" dirty="0" smtClean="0"/>
              <a:t>Tight </a:t>
            </a:r>
            <a:r>
              <a:rPr lang="en-US" dirty="0"/>
              <a:t>restrictions in historic buildings in combination with renewable installations</a:t>
            </a:r>
          </a:p>
          <a:p>
            <a:endParaRPr lang="fi-FI" dirty="0"/>
          </a:p>
        </p:txBody>
      </p:sp>
      <p:sp>
        <p:nvSpPr>
          <p:cNvPr id="3" name="Title 2"/>
          <p:cNvSpPr>
            <a:spLocks noGrp="1"/>
          </p:cNvSpPr>
          <p:nvPr>
            <p:ph type="title"/>
          </p:nvPr>
        </p:nvSpPr>
        <p:spPr/>
        <p:txBody>
          <a:bodyPr/>
          <a:lstStyle/>
          <a:p>
            <a:r>
              <a:rPr lang="fi-FI" dirty="0" err="1" smtClean="0"/>
              <a:t>Findings</a:t>
            </a:r>
            <a:r>
              <a:rPr lang="fi-FI" dirty="0" smtClean="0"/>
              <a:t>: </a:t>
            </a:r>
            <a:r>
              <a:rPr lang="fi-FI" dirty="0" err="1" smtClean="0"/>
              <a:t>Regulatory</a:t>
            </a:r>
            <a:r>
              <a:rPr lang="fi-FI" dirty="0" smtClean="0"/>
              <a:t> </a:t>
            </a:r>
            <a:r>
              <a:rPr lang="fi-FI" dirty="0" err="1" smtClean="0"/>
              <a:t>barriers</a:t>
            </a:r>
            <a:endParaRPr lang="fi-FI" dirty="0"/>
          </a:p>
        </p:txBody>
      </p:sp>
    </p:spTree>
    <p:extLst>
      <p:ext uri="{BB962C8B-B14F-4D97-AF65-F5344CB8AC3E}">
        <p14:creationId xmlns:p14="http://schemas.microsoft.com/office/powerpoint/2010/main" val="4055262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Emerging </a:t>
            </a:r>
            <a:r>
              <a:rPr lang="en-US" dirty="0"/>
              <a:t>regulatory framework for Local Energy Communities </a:t>
            </a:r>
          </a:p>
          <a:p>
            <a:r>
              <a:rPr lang="en-US" dirty="0" smtClean="0"/>
              <a:t>Climate </a:t>
            </a:r>
            <a:r>
              <a:rPr lang="en-US" dirty="0"/>
              <a:t>friendly regulation supports PEBs</a:t>
            </a:r>
          </a:p>
          <a:p>
            <a:r>
              <a:rPr lang="en-US" dirty="0" smtClean="0"/>
              <a:t>Movement </a:t>
            </a:r>
            <a:r>
              <a:rPr lang="en-US" dirty="0"/>
              <a:t>towards stricter energy efficiency targets on national level</a:t>
            </a:r>
          </a:p>
          <a:p>
            <a:endParaRPr lang="fi-FI" dirty="0"/>
          </a:p>
        </p:txBody>
      </p:sp>
      <p:sp>
        <p:nvSpPr>
          <p:cNvPr id="3" name="Title 2"/>
          <p:cNvSpPr>
            <a:spLocks noGrp="1"/>
          </p:cNvSpPr>
          <p:nvPr>
            <p:ph type="title"/>
          </p:nvPr>
        </p:nvSpPr>
        <p:spPr/>
        <p:txBody>
          <a:bodyPr/>
          <a:lstStyle/>
          <a:p>
            <a:r>
              <a:rPr lang="fi-FI" dirty="0" err="1" smtClean="0"/>
              <a:t>Findings</a:t>
            </a:r>
            <a:r>
              <a:rPr lang="fi-FI" dirty="0" smtClean="0"/>
              <a:t>: </a:t>
            </a:r>
            <a:r>
              <a:rPr lang="fi-FI" dirty="0" err="1" smtClean="0"/>
              <a:t>Regulatory</a:t>
            </a:r>
            <a:r>
              <a:rPr lang="fi-FI" dirty="0" smtClean="0"/>
              <a:t> </a:t>
            </a:r>
            <a:r>
              <a:rPr lang="fi-FI" dirty="0" err="1" smtClean="0"/>
              <a:t>incentives</a:t>
            </a:r>
            <a:endParaRPr lang="fi-FI" dirty="0"/>
          </a:p>
        </p:txBody>
      </p:sp>
    </p:spTree>
    <p:extLst>
      <p:ext uri="{BB962C8B-B14F-4D97-AF65-F5344CB8AC3E}">
        <p14:creationId xmlns:p14="http://schemas.microsoft.com/office/powerpoint/2010/main" val="15718394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i-FI" dirty="0" err="1" smtClean="0"/>
              <a:t>Study</a:t>
            </a:r>
            <a:r>
              <a:rPr lang="fi-FI" dirty="0" smtClean="0"/>
              <a:t> on </a:t>
            </a:r>
            <a:r>
              <a:rPr lang="fi-FI" dirty="0" err="1" smtClean="0"/>
              <a:t>barriers</a:t>
            </a:r>
            <a:r>
              <a:rPr lang="fi-FI" dirty="0" smtClean="0"/>
              <a:t> and </a:t>
            </a:r>
            <a:r>
              <a:rPr lang="fi-FI" dirty="0" err="1" smtClean="0"/>
              <a:t>incentives</a:t>
            </a:r>
            <a:endParaRPr lang="fi-FI" dirty="0"/>
          </a:p>
        </p:txBody>
      </p:sp>
      <p:pic>
        <p:nvPicPr>
          <p:cNvPr id="35" name="Picture 34"/>
          <p:cNvPicPr>
            <a:picLocks noChangeAspect="1"/>
          </p:cNvPicPr>
          <p:nvPr/>
        </p:nvPicPr>
        <p:blipFill>
          <a:blip r:embed="rId2"/>
          <a:stretch>
            <a:fillRect/>
          </a:stretch>
        </p:blipFill>
        <p:spPr>
          <a:xfrm>
            <a:off x="451945" y="1412469"/>
            <a:ext cx="9946261" cy="4764494"/>
          </a:xfrm>
          <a:prstGeom prst="rect">
            <a:avLst/>
          </a:prstGeom>
        </p:spPr>
      </p:pic>
      <p:sp>
        <p:nvSpPr>
          <p:cNvPr id="20" name="Rounded Rectangle 19"/>
          <p:cNvSpPr/>
          <p:nvPr/>
        </p:nvSpPr>
        <p:spPr>
          <a:xfrm>
            <a:off x="536028" y="4319752"/>
            <a:ext cx="4624097" cy="177921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Rounded Rectangle 20"/>
          <p:cNvSpPr/>
          <p:nvPr/>
        </p:nvSpPr>
        <p:spPr>
          <a:xfrm>
            <a:off x="5244208" y="5423337"/>
            <a:ext cx="4530413" cy="67562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6" name="Rounded Rectangle 35"/>
          <p:cNvSpPr/>
          <p:nvPr/>
        </p:nvSpPr>
        <p:spPr>
          <a:xfrm>
            <a:off x="5160125" y="2563918"/>
            <a:ext cx="4614496" cy="94653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353100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22890" y="1657459"/>
            <a:ext cx="10515600" cy="4351338"/>
          </a:xfrm>
        </p:spPr>
        <p:txBody>
          <a:bodyPr>
            <a:noAutofit/>
          </a:bodyPr>
          <a:lstStyle/>
          <a:p>
            <a:pPr marL="0" indent="0">
              <a:buNone/>
            </a:pPr>
            <a:r>
              <a:rPr lang="en-US" sz="2800" b="1" i="1" dirty="0" smtClean="0"/>
              <a:t>Technical</a:t>
            </a:r>
            <a:endParaRPr lang="fi-FI" sz="2800" dirty="0"/>
          </a:p>
          <a:p>
            <a:pPr lvl="0"/>
            <a:r>
              <a:rPr lang="en-US" sz="2400" dirty="0"/>
              <a:t>Develop performance-based </a:t>
            </a:r>
            <a:r>
              <a:rPr lang="en-US" sz="2400" dirty="0" smtClean="0"/>
              <a:t>contracts, include maintenance.</a:t>
            </a:r>
            <a:endParaRPr lang="fi-FI" sz="2400" dirty="0"/>
          </a:p>
          <a:p>
            <a:pPr lvl="0"/>
            <a:r>
              <a:rPr lang="en-US" sz="2400" dirty="0"/>
              <a:t>Set up solid and experienced project management team to handle the complexity of the project. </a:t>
            </a:r>
            <a:endParaRPr lang="en-US" sz="2400" dirty="0" smtClean="0"/>
          </a:p>
          <a:p>
            <a:pPr lvl="0"/>
            <a:r>
              <a:rPr lang="en-US" sz="2400" dirty="0"/>
              <a:t>N</a:t>
            </a:r>
            <a:r>
              <a:rPr lang="en-US" sz="2400" dirty="0" smtClean="0"/>
              <a:t>eed </a:t>
            </a:r>
            <a:r>
              <a:rPr lang="en-US" sz="2400" dirty="0"/>
              <a:t>for longer-term studies to show the energy savings compared to conventional </a:t>
            </a:r>
            <a:r>
              <a:rPr lang="en-US" sz="2400" dirty="0" smtClean="0"/>
              <a:t>systems. </a:t>
            </a:r>
            <a:endParaRPr lang="fi-FI" sz="2400" dirty="0"/>
          </a:p>
          <a:p>
            <a:pPr marL="0" indent="0">
              <a:buNone/>
            </a:pPr>
            <a:r>
              <a:rPr lang="en-GB" sz="2800" b="1" i="1" dirty="0"/>
              <a:t>Regulations</a:t>
            </a:r>
            <a:endParaRPr lang="fi-FI" sz="2800" dirty="0"/>
          </a:p>
          <a:p>
            <a:pPr lvl="0"/>
            <a:r>
              <a:rPr lang="en-GB" sz="2400" dirty="0" smtClean="0"/>
              <a:t>Develop </a:t>
            </a:r>
            <a:r>
              <a:rPr lang="en-GB" sz="2400" dirty="0"/>
              <a:t>an enabling, consistent (across various policy levels), stable and clear regulatory </a:t>
            </a:r>
            <a:r>
              <a:rPr lang="en-GB" sz="2400" dirty="0" smtClean="0"/>
              <a:t>framework.</a:t>
            </a:r>
            <a:endParaRPr lang="fi-FI" sz="2400" dirty="0"/>
          </a:p>
          <a:p>
            <a:pPr marL="0" indent="0">
              <a:buNone/>
            </a:pPr>
            <a:endParaRPr lang="fi-FI" sz="2800" dirty="0"/>
          </a:p>
        </p:txBody>
      </p:sp>
      <p:sp>
        <p:nvSpPr>
          <p:cNvPr id="3" name="Title 2"/>
          <p:cNvSpPr>
            <a:spLocks noGrp="1"/>
          </p:cNvSpPr>
          <p:nvPr>
            <p:ph type="title"/>
          </p:nvPr>
        </p:nvSpPr>
        <p:spPr/>
        <p:txBody>
          <a:bodyPr/>
          <a:lstStyle/>
          <a:p>
            <a:r>
              <a:rPr lang="fi-FI" dirty="0" err="1" smtClean="0"/>
              <a:t>Recommendations</a:t>
            </a:r>
            <a:r>
              <a:rPr lang="fi-FI" dirty="0" smtClean="0"/>
              <a:t> – </a:t>
            </a:r>
            <a:br>
              <a:rPr lang="fi-FI" dirty="0" smtClean="0"/>
            </a:br>
            <a:r>
              <a:rPr lang="fi-FI" dirty="0"/>
              <a:t>T</a:t>
            </a:r>
            <a:r>
              <a:rPr lang="fi-FI" dirty="0" smtClean="0"/>
              <a:t>echnical &amp; </a:t>
            </a:r>
            <a:r>
              <a:rPr lang="fi-FI" dirty="0" err="1" smtClean="0"/>
              <a:t>regulatory</a:t>
            </a:r>
            <a:endParaRPr lang="fi-FI" dirty="0"/>
          </a:p>
        </p:txBody>
      </p:sp>
    </p:spTree>
    <p:extLst>
      <p:ext uri="{BB962C8B-B14F-4D97-AF65-F5344CB8AC3E}">
        <p14:creationId xmlns:p14="http://schemas.microsoft.com/office/powerpoint/2010/main" val="33150947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395440" y="211125"/>
            <a:ext cx="10515600" cy="1325563"/>
          </a:xfrm>
        </p:spPr>
        <p:txBody>
          <a:bodyPr/>
          <a:lstStyle/>
          <a:p>
            <a:r>
              <a:rPr lang="fi-FI" dirty="0" err="1" smtClean="0"/>
              <a:t>Contents</a:t>
            </a:r>
            <a:endParaRPr lang="en-US" dirty="0">
              <a:latin typeface="+mn-lt"/>
            </a:endParaRPr>
          </a:p>
        </p:txBody>
      </p:sp>
      <p:sp>
        <p:nvSpPr>
          <p:cNvPr id="4" name="Content Placeholder 1">
            <a:extLst>
              <a:ext uri="{FF2B5EF4-FFF2-40B4-BE49-F238E27FC236}">
                <a16:creationId xmlns:a16="http://schemas.microsoft.com/office/drawing/2014/main" id="{6695D0E2-8551-464D-AA9F-447F5CD1422D}"/>
              </a:ext>
            </a:extLst>
          </p:cNvPr>
          <p:cNvSpPr txBox="1">
            <a:spLocks/>
          </p:cNvSpPr>
          <p:nvPr/>
        </p:nvSpPr>
        <p:spPr>
          <a:xfrm>
            <a:off x="482384" y="1536688"/>
            <a:ext cx="11202685" cy="4815539"/>
          </a:xfrm>
          <a:prstGeom prst="rect">
            <a:avLst/>
          </a:prstGeom>
        </p:spPr>
        <p:txBody>
          <a:bodyPr vert="horz" lIns="91440" tIns="45720" rIns="91440" bIns="45720" rtlCol="0">
            <a:noAutofit/>
          </a:bodyPr>
          <a:lstStyle>
            <a:lvl1pPr marL="457200" indent="-457200" algn="l" defTabSz="914400" rtl="0" eaLnBrk="1" latinLnBrk="0" hangingPunct="1">
              <a:lnSpc>
                <a:spcPct val="90000"/>
              </a:lnSpc>
              <a:spcBef>
                <a:spcPts val="1000"/>
              </a:spcBef>
              <a:buFont typeface="Wingdings" panose="05000000000000000000" pitchFamily="2" charset="2"/>
              <a:buChar char="§"/>
              <a:defRPr sz="3200" kern="1200">
                <a:solidFill>
                  <a:srgbClr val="344A5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US" dirty="0" smtClean="0"/>
              <a:t>Background: regulations related work in EXCESS so far</a:t>
            </a:r>
          </a:p>
          <a:p>
            <a:pPr lvl="0"/>
            <a:r>
              <a:rPr lang="en-US" dirty="0" smtClean="0"/>
              <a:t>Case studies and regulations related conclusions from them</a:t>
            </a:r>
          </a:p>
          <a:p>
            <a:pPr lvl="0"/>
            <a:r>
              <a:rPr lang="en-US" dirty="0" smtClean="0"/>
              <a:t>Recommendations for city and regional authorities</a:t>
            </a:r>
          </a:p>
          <a:p>
            <a:pPr lvl="0"/>
            <a:r>
              <a:rPr lang="en-US" dirty="0" smtClean="0"/>
              <a:t>Recommendations based on the barriers and incentives study</a:t>
            </a:r>
          </a:p>
          <a:p>
            <a:pPr lvl="0"/>
            <a:r>
              <a:rPr lang="en-US" dirty="0" smtClean="0"/>
              <a:t>Conclusions: common findings in the three studies?</a:t>
            </a:r>
          </a:p>
          <a:p>
            <a:pPr lvl="0"/>
            <a:endParaRPr lang="en-US" dirty="0" smtClean="0"/>
          </a:p>
        </p:txBody>
      </p:sp>
    </p:spTree>
    <p:extLst>
      <p:ext uri="{BB962C8B-B14F-4D97-AF65-F5344CB8AC3E}">
        <p14:creationId xmlns:p14="http://schemas.microsoft.com/office/powerpoint/2010/main" val="9121127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1868" y="1646949"/>
            <a:ext cx="11164615" cy="4351338"/>
          </a:xfrm>
        </p:spPr>
        <p:txBody>
          <a:bodyPr>
            <a:noAutofit/>
          </a:bodyPr>
          <a:lstStyle/>
          <a:p>
            <a:pPr marL="0" indent="0">
              <a:buNone/>
            </a:pPr>
            <a:r>
              <a:rPr lang="en-US" sz="2800" b="1" i="1" dirty="0" smtClean="0"/>
              <a:t>Social</a:t>
            </a:r>
            <a:endParaRPr lang="fi-FI" sz="2800" dirty="0"/>
          </a:p>
          <a:p>
            <a:r>
              <a:rPr lang="en-GB" sz="2400" b="1" i="1" dirty="0"/>
              <a:t>Awareness raising campaigns </a:t>
            </a:r>
            <a:r>
              <a:rPr lang="en-GB" sz="2400" dirty="0" smtClean="0"/>
              <a:t>to </a:t>
            </a:r>
            <a:r>
              <a:rPr lang="en-US" sz="2400" dirty="0"/>
              <a:t>wide range of </a:t>
            </a:r>
            <a:r>
              <a:rPr lang="en-US" sz="2400" dirty="0" smtClean="0"/>
              <a:t>stakeholders</a:t>
            </a:r>
            <a:r>
              <a:rPr lang="en-US" sz="2400" dirty="0"/>
              <a:t> </a:t>
            </a:r>
            <a:r>
              <a:rPr lang="en-US" sz="2400" dirty="0" smtClean="0"/>
              <a:t>including professionals.</a:t>
            </a:r>
            <a:r>
              <a:rPr lang="en-GB" sz="2400" dirty="0" smtClean="0"/>
              <a:t> </a:t>
            </a:r>
            <a:endParaRPr lang="fi-FI" sz="2400" dirty="0" smtClean="0"/>
          </a:p>
          <a:p>
            <a:pPr lvl="0"/>
            <a:r>
              <a:rPr lang="en-US" sz="2400" dirty="0" smtClean="0"/>
              <a:t>Develop </a:t>
            </a:r>
            <a:r>
              <a:rPr lang="en-US" sz="2400" dirty="0"/>
              <a:t>common, easily understandable Key Performance Indicators for PEBs. </a:t>
            </a:r>
            <a:endParaRPr lang="fi-FI" sz="2400" dirty="0"/>
          </a:p>
          <a:p>
            <a:pPr lvl="0"/>
            <a:r>
              <a:rPr lang="en-US" sz="2400" dirty="0"/>
              <a:t>C</a:t>
            </a:r>
            <a:r>
              <a:rPr lang="en-GB" sz="2400" dirty="0"/>
              <a:t>reate</a:t>
            </a:r>
            <a:r>
              <a:rPr lang="en-GB" sz="2400" dirty="0"/>
              <a:t> tools and processes for peer-to-peer advice and information </a:t>
            </a:r>
            <a:r>
              <a:rPr lang="en-GB" sz="2400" dirty="0" smtClean="0"/>
              <a:t>provision.</a:t>
            </a:r>
            <a:endParaRPr lang="fi-FI" sz="2400" dirty="0"/>
          </a:p>
          <a:p>
            <a:pPr marL="0" indent="0">
              <a:buNone/>
            </a:pPr>
            <a:r>
              <a:rPr lang="en-GB" sz="2800" b="1" i="1" dirty="0"/>
              <a:t>Financial</a:t>
            </a:r>
            <a:endParaRPr lang="fi-FI" sz="2800" dirty="0"/>
          </a:p>
          <a:p>
            <a:pPr lvl="0"/>
            <a:r>
              <a:rPr lang="en-US" sz="2400" b="1" i="1" dirty="0" smtClean="0"/>
              <a:t>Funding </a:t>
            </a:r>
            <a:r>
              <a:rPr lang="en-US" sz="2400" b="1" i="1" dirty="0"/>
              <a:t>and subsidies</a:t>
            </a:r>
            <a:r>
              <a:rPr lang="en-US" sz="2400" dirty="0"/>
              <a:t> to support PEB </a:t>
            </a:r>
            <a:r>
              <a:rPr lang="en-US" sz="2400" dirty="0" smtClean="0"/>
              <a:t>solutions </a:t>
            </a:r>
            <a:endParaRPr lang="en-US" sz="2400" dirty="0"/>
          </a:p>
          <a:p>
            <a:pPr lvl="0"/>
            <a:r>
              <a:rPr lang="en-US" sz="2400" dirty="0" smtClean="0"/>
              <a:t>The </a:t>
            </a:r>
            <a:r>
              <a:rPr lang="en-US" sz="2400" b="1" i="1" dirty="0"/>
              <a:t>requirement to show the life-cycle </a:t>
            </a:r>
            <a:r>
              <a:rPr lang="en-US" sz="2400" b="1" i="1" dirty="0" smtClean="0"/>
              <a:t>effects</a:t>
            </a:r>
            <a:r>
              <a:rPr lang="en-US" sz="2400" dirty="0" smtClean="0"/>
              <a:t> should </a:t>
            </a:r>
            <a:r>
              <a:rPr lang="en-US" sz="2400" dirty="0"/>
              <a:t>be made mandatory in the planning </a:t>
            </a:r>
            <a:r>
              <a:rPr lang="en-US" sz="2400" dirty="0" smtClean="0"/>
              <a:t>phase </a:t>
            </a:r>
            <a:endParaRPr lang="fi-FI" sz="2400" dirty="0"/>
          </a:p>
          <a:p>
            <a:pPr lvl="0"/>
            <a:r>
              <a:rPr lang="en-US" sz="2400" dirty="0"/>
              <a:t>Financing and incentive schemes at the national </a:t>
            </a:r>
            <a:r>
              <a:rPr lang="en-US" sz="2400" dirty="0" smtClean="0"/>
              <a:t>level </a:t>
            </a:r>
          </a:p>
          <a:p>
            <a:pPr lvl="0"/>
            <a:r>
              <a:rPr lang="en-US" sz="2400" dirty="0" smtClean="0"/>
              <a:t>Introducing </a:t>
            </a:r>
            <a:r>
              <a:rPr lang="en-US" sz="2400" dirty="0"/>
              <a:t>a </a:t>
            </a:r>
            <a:r>
              <a:rPr lang="en-US" sz="2400" b="1" i="1" dirty="0"/>
              <a:t>CO</a:t>
            </a:r>
            <a:r>
              <a:rPr lang="en-US" sz="2400" b="1" i="1" baseline="-25000" dirty="0"/>
              <a:t>2</a:t>
            </a:r>
            <a:r>
              <a:rPr lang="en-US" sz="2400" b="1" i="1" dirty="0"/>
              <a:t> tax or an environmental tax</a:t>
            </a:r>
            <a:r>
              <a:rPr lang="en-US" sz="2400" dirty="0"/>
              <a:t> could help in the roll-out of PEBs. </a:t>
            </a:r>
            <a:endParaRPr lang="fi-FI" sz="2400" dirty="0"/>
          </a:p>
        </p:txBody>
      </p:sp>
      <p:sp>
        <p:nvSpPr>
          <p:cNvPr id="3" name="Title 2"/>
          <p:cNvSpPr>
            <a:spLocks noGrp="1"/>
          </p:cNvSpPr>
          <p:nvPr>
            <p:ph type="title"/>
          </p:nvPr>
        </p:nvSpPr>
        <p:spPr/>
        <p:txBody>
          <a:bodyPr/>
          <a:lstStyle/>
          <a:p>
            <a:r>
              <a:rPr lang="fi-FI" dirty="0" err="1" smtClean="0"/>
              <a:t>Recommendations</a:t>
            </a:r>
            <a:r>
              <a:rPr lang="fi-FI" dirty="0" smtClean="0"/>
              <a:t> – </a:t>
            </a:r>
            <a:r>
              <a:rPr lang="fi-FI" dirty="0"/>
              <a:t/>
            </a:r>
            <a:br>
              <a:rPr lang="fi-FI" dirty="0"/>
            </a:br>
            <a:r>
              <a:rPr lang="fi-FI" dirty="0" err="1" smtClean="0"/>
              <a:t>Social</a:t>
            </a:r>
            <a:r>
              <a:rPr lang="fi-FI" dirty="0" smtClean="0"/>
              <a:t> and </a:t>
            </a:r>
            <a:r>
              <a:rPr lang="fi-FI" dirty="0" err="1" smtClean="0"/>
              <a:t>financial</a:t>
            </a:r>
            <a:endParaRPr lang="fi-FI" dirty="0"/>
          </a:p>
        </p:txBody>
      </p:sp>
    </p:spTree>
    <p:extLst>
      <p:ext uri="{BB962C8B-B14F-4D97-AF65-F5344CB8AC3E}">
        <p14:creationId xmlns:p14="http://schemas.microsoft.com/office/powerpoint/2010/main" val="19635691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fi-FI" dirty="0" err="1" smtClean="0"/>
              <a:t>The</a:t>
            </a:r>
            <a:r>
              <a:rPr lang="fi-FI" dirty="0" smtClean="0"/>
              <a:t> </a:t>
            </a:r>
            <a:r>
              <a:rPr lang="fi-FI" dirty="0" err="1" smtClean="0"/>
              <a:t>regulations</a:t>
            </a:r>
            <a:r>
              <a:rPr lang="fi-FI" dirty="0" smtClean="0"/>
              <a:t> </a:t>
            </a:r>
            <a:r>
              <a:rPr lang="fi-FI" dirty="0" err="1" smtClean="0"/>
              <a:t>are</a:t>
            </a:r>
            <a:r>
              <a:rPr lang="fi-FI" dirty="0" smtClean="0"/>
              <a:t> </a:t>
            </a:r>
            <a:r>
              <a:rPr lang="fi-FI" dirty="0" err="1" smtClean="0"/>
              <a:t>currently</a:t>
            </a:r>
            <a:r>
              <a:rPr lang="fi-FI" dirty="0" smtClean="0"/>
              <a:t> </a:t>
            </a:r>
            <a:r>
              <a:rPr lang="fi-FI" dirty="0" err="1" smtClean="0"/>
              <a:t>quite</a:t>
            </a:r>
            <a:r>
              <a:rPr lang="fi-FI" dirty="0" smtClean="0"/>
              <a:t> </a:t>
            </a:r>
            <a:r>
              <a:rPr lang="fi-FI" dirty="0" err="1" smtClean="0"/>
              <a:t>fragmented</a:t>
            </a:r>
            <a:r>
              <a:rPr lang="fi-FI" dirty="0" smtClean="0"/>
              <a:t> and </a:t>
            </a:r>
            <a:r>
              <a:rPr lang="fi-FI" dirty="0" err="1" smtClean="0"/>
              <a:t>not</a:t>
            </a:r>
            <a:r>
              <a:rPr lang="fi-FI" dirty="0" smtClean="0"/>
              <a:t> </a:t>
            </a:r>
            <a:r>
              <a:rPr lang="fi-FI" dirty="0" err="1" smtClean="0"/>
              <a:t>well</a:t>
            </a:r>
            <a:r>
              <a:rPr lang="fi-FI" dirty="0" smtClean="0"/>
              <a:t> </a:t>
            </a:r>
            <a:r>
              <a:rPr lang="fi-FI" dirty="0" err="1" smtClean="0"/>
              <a:t>aligned</a:t>
            </a:r>
            <a:r>
              <a:rPr lang="fi-FI" dirty="0" smtClean="0"/>
              <a:t>, </a:t>
            </a:r>
            <a:r>
              <a:rPr lang="fi-FI" dirty="0" err="1" smtClean="0"/>
              <a:t>but</a:t>
            </a:r>
            <a:r>
              <a:rPr lang="fi-FI" dirty="0" smtClean="0"/>
              <a:t> </a:t>
            </a:r>
            <a:r>
              <a:rPr lang="fi-FI" dirty="0" err="1" smtClean="0"/>
              <a:t>they</a:t>
            </a:r>
            <a:r>
              <a:rPr lang="fi-FI" dirty="0" smtClean="0"/>
              <a:t> </a:t>
            </a:r>
            <a:r>
              <a:rPr lang="fi-FI" dirty="0" err="1" smtClean="0"/>
              <a:t>seem</a:t>
            </a:r>
            <a:r>
              <a:rPr lang="fi-FI" dirty="0" smtClean="0"/>
              <a:t> to </a:t>
            </a:r>
            <a:r>
              <a:rPr lang="fi-FI" dirty="0" err="1" smtClean="0"/>
              <a:t>be</a:t>
            </a:r>
            <a:r>
              <a:rPr lang="fi-FI" dirty="0" smtClean="0"/>
              <a:t> </a:t>
            </a:r>
            <a:r>
              <a:rPr lang="fi-FI" dirty="0" err="1" smtClean="0"/>
              <a:t>developing</a:t>
            </a:r>
            <a:r>
              <a:rPr lang="fi-FI" dirty="0" smtClean="0"/>
              <a:t> </a:t>
            </a:r>
            <a:r>
              <a:rPr lang="fi-FI" dirty="0" err="1" smtClean="0"/>
              <a:t>towards</a:t>
            </a:r>
            <a:r>
              <a:rPr lang="fi-FI" dirty="0" smtClean="0"/>
              <a:t> </a:t>
            </a:r>
            <a:r>
              <a:rPr lang="fi-FI" dirty="0" err="1" smtClean="0"/>
              <a:t>enabling</a:t>
            </a:r>
            <a:r>
              <a:rPr lang="fi-FI" dirty="0" smtClean="0"/>
              <a:t> for </a:t>
            </a:r>
            <a:r>
              <a:rPr lang="fi-FI" dirty="0" err="1" smtClean="0"/>
              <a:t>PEBs</a:t>
            </a:r>
            <a:r>
              <a:rPr lang="fi-FI" dirty="0" smtClean="0"/>
              <a:t>.</a:t>
            </a:r>
          </a:p>
          <a:p>
            <a:r>
              <a:rPr lang="fi-FI" dirty="0" err="1"/>
              <a:t>The</a:t>
            </a:r>
            <a:r>
              <a:rPr lang="fi-FI" dirty="0"/>
              <a:t> </a:t>
            </a:r>
            <a:r>
              <a:rPr lang="fi-FI" dirty="0" err="1"/>
              <a:t>development</a:t>
            </a:r>
            <a:r>
              <a:rPr lang="fi-FI" dirty="0"/>
              <a:t> of </a:t>
            </a:r>
            <a:r>
              <a:rPr lang="fi-FI" dirty="0" err="1"/>
              <a:t>regulations</a:t>
            </a:r>
            <a:r>
              <a:rPr lang="fi-FI" dirty="0"/>
              <a:t> </a:t>
            </a:r>
            <a:r>
              <a:rPr lang="fi-FI" dirty="0" err="1"/>
              <a:t>calls</a:t>
            </a:r>
            <a:r>
              <a:rPr lang="fi-FI" dirty="0"/>
              <a:t> for </a:t>
            </a:r>
            <a:r>
              <a:rPr lang="fi-FI" dirty="0" err="1"/>
              <a:t>co-operation</a:t>
            </a:r>
            <a:r>
              <a:rPr lang="fi-FI" dirty="0"/>
              <a:t> </a:t>
            </a:r>
            <a:r>
              <a:rPr lang="fi-FI" dirty="0" err="1"/>
              <a:t>between</a:t>
            </a:r>
            <a:r>
              <a:rPr lang="fi-FI" dirty="0"/>
              <a:t> </a:t>
            </a:r>
            <a:r>
              <a:rPr lang="fi-FI" dirty="0" err="1"/>
              <a:t>stakeholders</a:t>
            </a:r>
            <a:r>
              <a:rPr lang="fi-FI" dirty="0"/>
              <a:t> and </a:t>
            </a:r>
            <a:r>
              <a:rPr lang="fi-FI" dirty="0" err="1"/>
              <a:t>different</a:t>
            </a:r>
            <a:r>
              <a:rPr lang="fi-FI" dirty="0"/>
              <a:t> </a:t>
            </a:r>
            <a:r>
              <a:rPr lang="fi-FI" dirty="0" err="1"/>
              <a:t>levels</a:t>
            </a:r>
            <a:r>
              <a:rPr lang="fi-FI" dirty="0"/>
              <a:t> of </a:t>
            </a:r>
            <a:r>
              <a:rPr lang="fi-FI" dirty="0" err="1"/>
              <a:t>governance</a:t>
            </a:r>
            <a:r>
              <a:rPr lang="fi-FI" dirty="0" smtClean="0"/>
              <a:t>.</a:t>
            </a:r>
          </a:p>
          <a:p>
            <a:r>
              <a:rPr lang="fi-FI" dirty="0" smtClean="0"/>
              <a:t>In </a:t>
            </a:r>
            <a:r>
              <a:rPr lang="fi-FI" dirty="0" err="1" smtClean="0"/>
              <a:t>order</a:t>
            </a:r>
            <a:r>
              <a:rPr lang="fi-FI" dirty="0" smtClean="0"/>
              <a:t> to </a:t>
            </a:r>
            <a:r>
              <a:rPr lang="fi-FI" dirty="0" err="1" smtClean="0"/>
              <a:t>develop</a:t>
            </a:r>
            <a:r>
              <a:rPr lang="fi-FI" dirty="0" smtClean="0"/>
              <a:t> PEB </a:t>
            </a:r>
            <a:r>
              <a:rPr lang="fi-FI" dirty="0" err="1" smtClean="0"/>
              <a:t>supporting</a:t>
            </a:r>
            <a:r>
              <a:rPr lang="fi-FI" dirty="0" smtClean="0"/>
              <a:t> </a:t>
            </a:r>
            <a:r>
              <a:rPr lang="fi-FI" dirty="0" err="1" smtClean="0"/>
              <a:t>regulations</a:t>
            </a:r>
            <a:r>
              <a:rPr lang="fi-FI" dirty="0" smtClean="0"/>
              <a:t>, </a:t>
            </a:r>
            <a:r>
              <a:rPr lang="fi-FI" dirty="0" err="1" smtClean="0"/>
              <a:t>more</a:t>
            </a:r>
            <a:r>
              <a:rPr lang="fi-FI" dirty="0" smtClean="0"/>
              <a:t> </a:t>
            </a:r>
            <a:r>
              <a:rPr lang="fi-FI" dirty="0" err="1" smtClean="0"/>
              <a:t>information</a:t>
            </a:r>
            <a:r>
              <a:rPr lang="fi-FI" dirty="0" smtClean="0"/>
              <a:t> is </a:t>
            </a:r>
            <a:r>
              <a:rPr lang="fi-FI" dirty="0" err="1" smtClean="0"/>
              <a:t>needed</a:t>
            </a:r>
            <a:r>
              <a:rPr lang="fi-FI" dirty="0" smtClean="0"/>
              <a:t> of </a:t>
            </a:r>
            <a:r>
              <a:rPr lang="fi-FI" dirty="0" err="1" smtClean="0"/>
              <a:t>the</a:t>
            </a:r>
            <a:r>
              <a:rPr lang="fi-FI" dirty="0" smtClean="0"/>
              <a:t> </a:t>
            </a:r>
            <a:r>
              <a:rPr lang="fi-FI" dirty="0" err="1" smtClean="0"/>
              <a:t>concept</a:t>
            </a:r>
            <a:r>
              <a:rPr lang="fi-FI" dirty="0" smtClean="0"/>
              <a:t> and </a:t>
            </a:r>
            <a:r>
              <a:rPr lang="fi-FI" smtClean="0"/>
              <a:t>the </a:t>
            </a:r>
            <a:r>
              <a:rPr lang="fi-FI" dirty="0" err="1" smtClean="0"/>
              <a:t>challenges</a:t>
            </a:r>
            <a:r>
              <a:rPr lang="fi-FI" dirty="0" smtClean="0"/>
              <a:t>.</a:t>
            </a:r>
            <a:endParaRPr lang="fi-FI" dirty="0"/>
          </a:p>
          <a:p>
            <a:r>
              <a:rPr lang="fi-FI" dirty="0" err="1" smtClean="0"/>
              <a:t>Incentives</a:t>
            </a:r>
            <a:r>
              <a:rPr lang="fi-FI" dirty="0" smtClean="0"/>
              <a:t> </a:t>
            </a:r>
            <a:r>
              <a:rPr lang="fi-FI" dirty="0" err="1" smtClean="0"/>
              <a:t>should</a:t>
            </a:r>
            <a:r>
              <a:rPr lang="fi-FI" dirty="0" smtClean="0"/>
              <a:t> </a:t>
            </a:r>
            <a:r>
              <a:rPr lang="fi-FI" dirty="0" err="1" smtClean="0"/>
              <a:t>be</a:t>
            </a:r>
            <a:r>
              <a:rPr lang="fi-FI" dirty="0" smtClean="0"/>
              <a:t> </a:t>
            </a:r>
            <a:r>
              <a:rPr lang="fi-FI" dirty="0" err="1" smtClean="0"/>
              <a:t>developed</a:t>
            </a:r>
            <a:r>
              <a:rPr lang="fi-FI" dirty="0" smtClean="0"/>
              <a:t> to </a:t>
            </a:r>
            <a:r>
              <a:rPr lang="fi-FI" dirty="0" err="1" smtClean="0"/>
              <a:t>support</a:t>
            </a:r>
            <a:r>
              <a:rPr lang="fi-FI" dirty="0" smtClean="0"/>
              <a:t> </a:t>
            </a:r>
            <a:r>
              <a:rPr lang="fi-FI" dirty="0" err="1" smtClean="0"/>
              <a:t>especially</a:t>
            </a:r>
            <a:r>
              <a:rPr lang="fi-FI" dirty="0" smtClean="0"/>
              <a:t> </a:t>
            </a:r>
            <a:r>
              <a:rPr lang="fi-FI" dirty="0" err="1" smtClean="0"/>
              <a:t>the</a:t>
            </a:r>
            <a:r>
              <a:rPr lang="fi-FI" dirty="0" smtClean="0"/>
              <a:t> </a:t>
            </a:r>
            <a:r>
              <a:rPr lang="fi-FI" dirty="0" err="1" smtClean="0"/>
              <a:t>lower-income</a:t>
            </a:r>
            <a:r>
              <a:rPr lang="fi-FI" dirty="0" smtClean="0"/>
              <a:t> </a:t>
            </a:r>
            <a:r>
              <a:rPr lang="fi-FI" dirty="0" err="1" smtClean="0"/>
              <a:t>people</a:t>
            </a:r>
            <a:r>
              <a:rPr lang="fi-FI" dirty="0" smtClean="0"/>
              <a:t> for </a:t>
            </a:r>
            <a:r>
              <a:rPr lang="fi-FI" dirty="0" err="1" smtClean="0"/>
              <a:t>acquiring</a:t>
            </a:r>
            <a:r>
              <a:rPr lang="fi-FI" dirty="0" smtClean="0"/>
              <a:t> </a:t>
            </a:r>
            <a:r>
              <a:rPr lang="fi-FI" dirty="0" err="1" smtClean="0"/>
              <a:t>PEBs</a:t>
            </a:r>
            <a:endParaRPr lang="fi-FI" dirty="0" smtClean="0"/>
          </a:p>
          <a:p>
            <a:endParaRPr lang="fi-FI" dirty="0"/>
          </a:p>
        </p:txBody>
      </p:sp>
      <p:sp>
        <p:nvSpPr>
          <p:cNvPr id="3" name="Title 2"/>
          <p:cNvSpPr>
            <a:spLocks noGrp="1"/>
          </p:cNvSpPr>
          <p:nvPr>
            <p:ph type="title"/>
          </p:nvPr>
        </p:nvSpPr>
        <p:spPr/>
        <p:txBody>
          <a:bodyPr/>
          <a:lstStyle/>
          <a:p>
            <a:r>
              <a:rPr lang="fi-FI" dirty="0" err="1" smtClean="0"/>
              <a:t>Conclusions</a:t>
            </a:r>
            <a:endParaRPr lang="fi-FI" dirty="0"/>
          </a:p>
        </p:txBody>
      </p:sp>
    </p:spTree>
    <p:extLst>
      <p:ext uri="{BB962C8B-B14F-4D97-AF65-F5344CB8AC3E}">
        <p14:creationId xmlns:p14="http://schemas.microsoft.com/office/powerpoint/2010/main" val="128664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GB" dirty="0" smtClean="0"/>
              <a:t>Study on </a:t>
            </a:r>
            <a:r>
              <a:rPr lang="en-GB" dirty="0"/>
              <a:t>how Positive Energy Buildings </a:t>
            </a:r>
            <a:r>
              <a:rPr lang="en-GB" dirty="0" smtClean="0"/>
              <a:t> (PEBs) could </a:t>
            </a:r>
            <a:r>
              <a:rPr lang="en-GB" dirty="0"/>
              <a:t>be taken into account in urban and regional planning </a:t>
            </a:r>
            <a:r>
              <a:rPr lang="en-GB" dirty="0" smtClean="0"/>
              <a:t>instruments </a:t>
            </a:r>
          </a:p>
          <a:p>
            <a:pPr lvl="1"/>
            <a:r>
              <a:rPr lang="en-GB" dirty="0" smtClean="0"/>
              <a:t>Interviews on </a:t>
            </a:r>
            <a:r>
              <a:rPr lang="en-GB" dirty="0"/>
              <a:t>municipal and regional representatives, experts and urban planners in 15 cities and regions across </a:t>
            </a:r>
            <a:r>
              <a:rPr lang="en-GB" dirty="0" smtClean="0"/>
              <a:t>Europe</a:t>
            </a:r>
          </a:p>
          <a:p>
            <a:pPr lvl="1"/>
            <a:r>
              <a:rPr lang="en-GB" dirty="0" smtClean="0"/>
              <a:t>Guidelines developed based on these</a:t>
            </a:r>
          </a:p>
          <a:p>
            <a:r>
              <a:rPr lang="en-GB" dirty="0" smtClean="0"/>
              <a:t>Analysis of 10 case studies on existing PEBs</a:t>
            </a:r>
          </a:p>
          <a:p>
            <a:r>
              <a:rPr lang="en-GB" dirty="0" smtClean="0"/>
              <a:t>Research on barriers and incentives for PEBs</a:t>
            </a:r>
          </a:p>
          <a:p>
            <a:pPr lvl="1"/>
            <a:r>
              <a:rPr lang="en-GB" dirty="0" smtClean="0"/>
              <a:t>Interviews of wide range of stakeholders (18 interviewees)</a:t>
            </a:r>
          </a:p>
          <a:p>
            <a:pPr lvl="1"/>
            <a:r>
              <a:rPr lang="en-GB" dirty="0" smtClean="0"/>
              <a:t>Demo site workshops (79 participants)</a:t>
            </a:r>
          </a:p>
          <a:p>
            <a:pPr lvl="1"/>
            <a:r>
              <a:rPr lang="en-GB" dirty="0" smtClean="0"/>
              <a:t>Analysis of market and regulatory environment in the demo countries</a:t>
            </a:r>
            <a:endParaRPr lang="fi-FI" dirty="0"/>
          </a:p>
        </p:txBody>
      </p:sp>
      <p:sp>
        <p:nvSpPr>
          <p:cNvPr id="3" name="Title 2"/>
          <p:cNvSpPr>
            <a:spLocks noGrp="1"/>
          </p:cNvSpPr>
          <p:nvPr>
            <p:ph type="title"/>
          </p:nvPr>
        </p:nvSpPr>
        <p:spPr/>
        <p:txBody>
          <a:bodyPr>
            <a:normAutofit/>
          </a:bodyPr>
          <a:lstStyle/>
          <a:p>
            <a:r>
              <a:rPr lang="fi-FI" sz="3600" dirty="0" err="1" smtClean="0"/>
              <a:t>Regulations</a:t>
            </a:r>
            <a:r>
              <a:rPr lang="fi-FI" sz="3600" dirty="0" smtClean="0"/>
              <a:t> </a:t>
            </a:r>
            <a:r>
              <a:rPr lang="fi-FI" sz="3600" dirty="0" err="1" smtClean="0"/>
              <a:t>related</a:t>
            </a:r>
            <a:r>
              <a:rPr lang="fi-FI" sz="3600" dirty="0" smtClean="0"/>
              <a:t> </a:t>
            </a:r>
            <a:r>
              <a:rPr lang="fi-FI" sz="3600" dirty="0" err="1" smtClean="0"/>
              <a:t>work</a:t>
            </a:r>
            <a:r>
              <a:rPr lang="fi-FI" sz="3600" dirty="0" smtClean="0"/>
              <a:t> in EXCESS (</a:t>
            </a:r>
            <a:r>
              <a:rPr lang="fi-FI" sz="3600" dirty="0" err="1" smtClean="0"/>
              <a:t>so</a:t>
            </a:r>
            <a:r>
              <a:rPr lang="fi-FI" sz="3600" dirty="0" smtClean="0"/>
              <a:t> </a:t>
            </a:r>
            <a:r>
              <a:rPr lang="fi-FI" sz="3600" dirty="0" err="1" smtClean="0"/>
              <a:t>far</a:t>
            </a:r>
            <a:r>
              <a:rPr lang="fi-FI" sz="3600" dirty="0" smtClean="0"/>
              <a:t>)</a:t>
            </a:r>
            <a:endParaRPr lang="fi-FI" sz="3600" dirty="0"/>
          </a:p>
        </p:txBody>
      </p:sp>
    </p:spTree>
    <p:extLst>
      <p:ext uri="{BB962C8B-B14F-4D97-AF65-F5344CB8AC3E}">
        <p14:creationId xmlns:p14="http://schemas.microsoft.com/office/powerpoint/2010/main" val="733328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fi-FI" dirty="0"/>
          </a:p>
        </p:txBody>
      </p:sp>
      <p:sp>
        <p:nvSpPr>
          <p:cNvPr id="48" name="Rectangle 47"/>
          <p:cNvSpPr/>
          <p:nvPr/>
        </p:nvSpPr>
        <p:spPr>
          <a:xfrm>
            <a:off x="0" y="160550"/>
            <a:ext cx="9690539" cy="1171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Rectangle 4"/>
          <p:cNvSpPr/>
          <p:nvPr/>
        </p:nvSpPr>
        <p:spPr>
          <a:xfrm>
            <a:off x="0" y="866083"/>
            <a:ext cx="10394731" cy="5503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grpSp>
        <p:nvGrpSpPr>
          <p:cNvPr id="4" name="Group 3"/>
          <p:cNvGrpSpPr/>
          <p:nvPr/>
        </p:nvGrpSpPr>
        <p:grpSpPr>
          <a:xfrm>
            <a:off x="735724" y="184807"/>
            <a:ext cx="9499943" cy="6041533"/>
            <a:chOff x="1438306" y="1082840"/>
            <a:chExt cx="8797361" cy="5143500"/>
          </a:xfrm>
        </p:grpSpPr>
        <p:sp>
          <p:nvSpPr>
            <p:cNvPr id="28" name="Oval 27"/>
            <p:cNvSpPr/>
            <p:nvPr/>
          </p:nvSpPr>
          <p:spPr>
            <a:xfrm>
              <a:off x="1453555" y="1082840"/>
              <a:ext cx="8711231" cy="5143500"/>
            </a:xfrm>
            <a:prstGeom prst="ellipse">
              <a:avLst/>
            </a:prstGeom>
            <a:noFill/>
            <a:ln w="9525" cap="flat" cmpd="sng" algn="ctr">
              <a:solidFill>
                <a:srgbClr val="F06E00"/>
              </a:solid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PEB</a:t>
              </a: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NZEB</a:t>
              </a: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29" name="Oval 28"/>
            <p:cNvSpPr/>
            <p:nvPr/>
          </p:nvSpPr>
          <p:spPr>
            <a:xfrm>
              <a:off x="2224863" y="1481713"/>
              <a:ext cx="6994112" cy="4223528"/>
            </a:xfrm>
            <a:prstGeom prst="ellipse">
              <a:avLst/>
            </a:prstGeom>
            <a:noFill/>
            <a:ln w="9525" cap="flat" cmpd="sng" algn="ctr">
              <a:solidFill>
                <a:srgbClr val="F06E00"/>
              </a:solid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ESD/ESR</a:t>
              </a: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32" name="Content Placeholder 3">
              <a:extLst>
                <a:ext uri="{FF2B5EF4-FFF2-40B4-BE49-F238E27FC236}">
                  <a16:creationId xmlns:a16="http://schemas.microsoft.com/office/drawing/2014/main" id="{26B3A94D-C99F-4036-A7B8-9E7B529DE853}"/>
                </a:ext>
              </a:extLst>
            </p:cNvPr>
            <p:cNvSpPr txBox="1">
              <a:spLocks/>
            </p:cNvSpPr>
            <p:nvPr/>
          </p:nvSpPr>
          <p:spPr>
            <a:xfrm>
              <a:off x="2074971" y="2656040"/>
              <a:ext cx="6947999" cy="3049200"/>
            </a:xfrm>
            <a:prstGeom prst="rect">
              <a:avLst/>
            </a:prstGeom>
          </p:spPr>
          <p:txBody>
            <a:bodyPr vert="horz" lIns="0" tIns="0" rIns="0" bIns="0" numCol="1" spcCol="360000" rtlCol="0">
              <a:noAutofit/>
            </a:bodyPr>
            <a:lstStyle>
              <a:lvl1pPr marL="216000" indent="-216000" algn="l" defTabSz="457209" rtl="0" eaLnBrk="1" latinLnBrk="0" hangingPunct="1">
                <a:lnSpc>
                  <a:spcPct val="100000"/>
                </a:lnSpc>
                <a:spcBef>
                  <a:spcPts val="300"/>
                </a:spcBef>
                <a:spcAft>
                  <a:spcPts val="0"/>
                </a:spcAft>
                <a:buClr>
                  <a:srgbClr val="F06E00"/>
                </a:buClr>
                <a:buSzPct val="100000"/>
                <a:buFont typeface="Wingdings 2" panose="05020102010507070707" pitchFamily="18" charset="2"/>
                <a:buChar char="¡"/>
                <a:tabLst/>
                <a:defRPr lang="en-GB" sz="1800" b="0" i="0" kern="1200" spc="0" baseline="0" noProof="0" dirty="0">
                  <a:solidFill>
                    <a:srgbClr val="000000"/>
                  </a:solidFill>
                  <a:latin typeface="Arial" charset="0"/>
                  <a:ea typeface="Arial" charset="0"/>
                  <a:cs typeface="Arial" charset="0"/>
                </a:defRPr>
              </a:lvl1pPr>
              <a:lvl2pPr marL="396000" indent="-180000" algn="l" defTabSz="457209" rtl="0" eaLnBrk="1" latinLnBrk="0" hangingPunct="1">
                <a:lnSpc>
                  <a:spcPct val="100000"/>
                </a:lnSpc>
                <a:spcBef>
                  <a:spcPts val="0"/>
                </a:spcBef>
                <a:spcAft>
                  <a:spcPts val="0"/>
                </a:spcAft>
                <a:buClr>
                  <a:srgbClr val="F06E00"/>
                </a:buClr>
                <a:buFont typeface="Arial" panose="020B0604020202020204" pitchFamily="34" charset="0"/>
                <a:buChar char="•"/>
                <a:tabLst/>
                <a:defRPr lang="en-GB" sz="1600" b="0" i="0" kern="1200" spc="0" noProof="0" dirty="0">
                  <a:solidFill>
                    <a:srgbClr val="000000"/>
                  </a:solidFill>
                  <a:latin typeface="Arial" charset="0"/>
                  <a:ea typeface="Arial" charset="0"/>
                  <a:cs typeface="Arial" charset="0"/>
                </a:defRPr>
              </a:lvl2pPr>
              <a:lvl3pPr marL="576000" indent="-180000" algn="l" defTabSz="457209" rtl="0" eaLnBrk="1" latinLnBrk="0" hangingPunct="1">
                <a:lnSpc>
                  <a:spcPct val="100000"/>
                </a:lnSpc>
                <a:spcBef>
                  <a:spcPts val="0"/>
                </a:spcBef>
                <a:buClr>
                  <a:srgbClr val="F06E00"/>
                </a:buClr>
                <a:buSzPct val="100000"/>
                <a:buFont typeface="Arial" panose="020B0604020202020204" pitchFamily="34" charset="0"/>
                <a:buChar char="•"/>
                <a:tabLst/>
                <a:defRPr sz="1600" b="0" i="0" kern="1200" spc="0">
                  <a:solidFill>
                    <a:srgbClr val="000000"/>
                  </a:solidFill>
                  <a:latin typeface="Arial" charset="0"/>
                  <a:ea typeface="Arial" charset="0"/>
                  <a:cs typeface="Arial" charset="0"/>
                </a:defRPr>
              </a:lvl3pPr>
              <a:lvl4pPr marL="756000" indent="-179388" algn="l" defTabSz="457209" rtl="0" eaLnBrk="1" latinLnBrk="0" hangingPunct="1">
                <a:lnSpc>
                  <a:spcPct val="100000"/>
                </a:lnSpc>
                <a:spcBef>
                  <a:spcPts val="0"/>
                </a:spcBef>
                <a:buClr>
                  <a:srgbClr val="F06E00"/>
                </a:buClr>
                <a:buSzPct val="100000"/>
                <a:buFont typeface="Arial" charset="0"/>
                <a:buChar char="•"/>
                <a:tabLst/>
                <a:defRPr sz="1600" b="0" i="0" kern="1200" spc="0">
                  <a:solidFill>
                    <a:srgbClr val="000000"/>
                  </a:solidFill>
                  <a:latin typeface="Arial" charset="0"/>
                  <a:ea typeface="Arial" charset="0"/>
                  <a:cs typeface="Arial" charset="0"/>
                </a:defRPr>
              </a:lvl4pPr>
              <a:lvl5pPr marL="0" indent="0" algn="l" defTabSz="457209" rtl="0" eaLnBrk="1" latinLnBrk="0" hangingPunct="1">
                <a:lnSpc>
                  <a:spcPct val="90000"/>
                </a:lnSpc>
                <a:spcBef>
                  <a:spcPts val="0"/>
                </a:spcBef>
                <a:spcAft>
                  <a:spcPts val="300"/>
                </a:spcAft>
                <a:buClr>
                  <a:schemeClr val="tx1"/>
                </a:buClr>
                <a:buSzPct val="110000"/>
                <a:buFont typeface="Arial" charset="0"/>
                <a:buNone/>
                <a:tabLst/>
                <a:defRPr sz="1800" b="1" i="0" kern="1200" spc="0">
                  <a:solidFill>
                    <a:srgbClr val="000000"/>
                  </a:solidFill>
                  <a:latin typeface="Arial" charset="0"/>
                  <a:ea typeface="Arial" charset="0"/>
                  <a:cs typeface="Arial" charset="0"/>
                </a:defRPr>
              </a:lvl5pPr>
              <a:lvl6pPr marL="0" indent="0" algn="l" defTabSz="457209" rtl="0" eaLnBrk="1" latinLnBrk="0" hangingPunct="1">
                <a:lnSpc>
                  <a:spcPct val="90000"/>
                </a:lnSpc>
                <a:spcBef>
                  <a:spcPts val="0"/>
                </a:spcBef>
                <a:buClr>
                  <a:schemeClr val="tx1"/>
                </a:buClr>
                <a:buSzPct val="110000"/>
                <a:buFont typeface="Arial"/>
                <a:buNone/>
                <a:defRPr lang="en-GB" sz="1800" b="0" i="0" kern="1200" spc="0" noProof="0" dirty="0">
                  <a:solidFill>
                    <a:srgbClr val="000000"/>
                  </a:solidFill>
                  <a:latin typeface="Arial" charset="0"/>
                  <a:ea typeface="+mn-ea"/>
                  <a:cs typeface="Arial" charset="0"/>
                </a:defRPr>
              </a:lvl6pPr>
              <a:lvl7pPr marL="2971855" indent="-228604" algn="l" defTabSz="457209" rtl="0" eaLnBrk="1" latinLnBrk="0" hangingPunct="1">
                <a:spcBef>
                  <a:spcPct val="20000"/>
                </a:spcBef>
                <a:buFont typeface="Arial"/>
                <a:buChar char="•"/>
                <a:defRPr sz="2000" kern="1200">
                  <a:solidFill>
                    <a:schemeClr val="tx1"/>
                  </a:solidFill>
                  <a:latin typeface="+mn-lt"/>
                  <a:ea typeface="+mn-ea"/>
                  <a:cs typeface="+mn-cs"/>
                </a:defRPr>
              </a:lvl7pPr>
              <a:lvl8pPr marL="3429064" indent="-228604" algn="l" defTabSz="457209" rtl="0" eaLnBrk="1" latinLnBrk="0" hangingPunct="1">
                <a:spcBef>
                  <a:spcPct val="20000"/>
                </a:spcBef>
                <a:buFont typeface="Arial"/>
                <a:buChar char="•"/>
                <a:defRPr sz="2000" kern="1200">
                  <a:solidFill>
                    <a:schemeClr val="tx1"/>
                  </a:solidFill>
                  <a:latin typeface="+mn-lt"/>
                  <a:ea typeface="+mn-ea"/>
                  <a:cs typeface="+mn-cs"/>
                </a:defRPr>
              </a:lvl8pPr>
              <a:lvl9pPr marL="3886273" indent="-228604" algn="l" defTabSz="457209" rtl="0" eaLnBrk="1" latinLnBrk="0" hangingPunct="1">
                <a:spcBef>
                  <a:spcPct val="20000"/>
                </a:spcBef>
                <a:buFont typeface="Arial"/>
                <a:buChar char="•"/>
                <a:defRPr sz="2000" kern="1200">
                  <a:solidFill>
                    <a:schemeClr val="tx1"/>
                  </a:solidFill>
                  <a:latin typeface="+mn-lt"/>
                  <a:ea typeface="+mn-ea"/>
                  <a:cs typeface="+mn-cs"/>
                </a:defRPr>
              </a:lvl9pPr>
            </a:lstStyle>
            <a:p>
              <a:pPr marL="396000" marR="0" lvl="2" indent="0" algn="l" defTabSz="457209" rtl="0" eaLnBrk="1" fontAlgn="auto" latinLnBrk="0" hangingPunct="1">
                <a:lnSpc>
                  <a:spcPct val="100000"/>
                </a:lnSpc>
                <a:spcBef>
                  <a:spcPts val="0"/>
                </a:spcBef>
                <a:spcAft>
                  <a:spcPts val="0"/>
                </a:spcAft>
                <a:buClr>
                  <a:srgbClr val="F06E00"/>
                </a:buClr>
                <a:buSzPct val="100000"/>
                <a:buFont typeface="Arial" panose="020B0604020202020204" pitchFamily="34" charset="0"/>
                <a:buNone/>
                <a:tabLst/>
                <a:defRPr/>
              </a:pPr>
              <a:endParaRPr kumimoji="0" lang="en-GB" sz="1600" b="0" i="0" u="none" strike="noStrike" kern="1200" cap="none" spc="0" normalizeH="0" baseline="0" noProof="0" dirty="0" smtClean="0">
                <a:ln>
                  <a:noFill/>
                </a:ln>
                <a:solidFill>
                  <a:srgbClr val="000000"/>
                </a:solidFill>
                <a:effectLst/>
                <a:uLnTx/>
                <a:uFillTx/>
                <a:latin typeface="Arial" charset="0"/>
                <a:cs typeface="Arial" charset="0"/>
              </a:endParaRPr>
            </a:p>
            <a:p>
              <a:pPr marL="576000" marR="0" lvl="2" indent="-180000" algn="l" defTabSz="457209" rtl="0" eaLnBrk="1" fontAlgn="auto" latinLnBrk="0" hangingPunct="1">
                <a:lnSpc>
                  <a:spcPct val="100000"/>
                </a:lnSpc>
                <a:spcBef>
                  <a:spcPts val="0"/>
                </a:spcBef>
                <a:spcAft>
                  <a:spcPts val="0"/>
                </a:spcAft>
                <a:buClr>
                  <a:srgbClr val="F06E00"/>
                </a:buClr>
                <a:buSzPct val="100000"/>
                <a:buFont typeface="Arial" panose="020B0604020202020204" pitchFamily="34" charset="0"/>
                <a:buChar char="•"/>
                <a:tabLst/>
                <a:defRPr/>
              </a:pPr>
              <a:endParaRPr kumimoji="0" lang="en-GB" sz="1600" b="0" i="0" u="none" strike="noStrike" kern="1200" cap="none" spc="0" normalizeH="0" baseline="0" noProof="0" dirty="0" smtClean="0">
                <a:ln>
                  <a:noFill/>
                </a:ln>
                <a:solidFill>
                  <a:srgbClr val="000000"/>
                </a:solidFill>
                <a:effectLst/>
                <a:uLnTx/>
                <a:uFillTx/>
                <a:latin typeface="Arial" charset="0"/>
                <a:cs typeface="Arial" charset="0"/>
              </a:endParaRPr>
            </a:p>
            <a:p>
              <a:pPr marL="216000" marR="0" lvl="0" indent="-216000" algn="l" defTabSz="457209" rtl="0" eaLnBrk="1" fontAlgn="auto" latinLnBrk="0" hangingPunct="1">
                <a:lnSpc>
                  <a:spcPct val="100000"/>
                </a:lnSpc>
                <a:spcBef>
                  <a:spcPts val="300"/>
                </a:spcBef>
                <a:spcAft>
                  <a:spcPts val="0"/>
                </a:spcAft>
                <a:buClr>
                  <a:srgbClr val="F06E00"/>
                </a:buClr>
                <a:buSzPct val="100000"/>
                <a:buFont typeface="Wingdings 2" panose="05020102010507070707" pitchFamily="18" charset="2"/>
                <a:buChar char="¡"/>
                <a:tabLst/>
                <a:defRPr/>
              </a:pPr>
              <a:endParaRPr kumimoji="0" lang="en-GB" sz="1800" b="0" i="0" u="none" strike="noStrike" kern="1200" cap="none" spc="0" normalizeH="0" baseline="0" noProof="0" dirty="0" smtClean="0">
                <a:ln>
                  <a:noFill/>
                </a:ln>
                <a:solidFill>
                  <a:srgbClr val="000000"/>
                </a:solidFill>
                <a:effectLst/>
                <a:uLnTx/>
                <a:uFillTx/>
                <a:latin typeface="Arial" charset="0"/>
                <a:cs typeface="Arial" charset="0"/>
              </a:endParaRPr>
            </a:p>
            <a:p>
              <a:pPr marL="396000" marR="0" lvl="1" indent="-180000" algn="l" defTabSz="457209" rtl="0" eaLnBrk="1" fontAlgn="auto" latinLnBrk="0" hangingPunct="1">
                <a:lnSpc>
                  <a:spcPct val="100000"/>
                </a:lnSpc>
                <a:spcBef>
                  <a:spcPts val="0"/>
                </a:spcBef>
                <a:spcAft>
                  <a:spcPts val="0"/>
                </a:spcAft>
                <a:buClr>
                  <a:srgbClr val="F06E00"/>
                </a:buClr>
                <a:buSzTx/>
                <a:buFont typeface="Arial" panose="020B0604020202020204" pitchFamily="34" charset="0"/>
                <a:buChar char="•"/>
                <a:tabLst/>
                <a:defRPr/>
              </a:pPr>
              <a:endParaRPr kumimoji="0" lang="en-GB" sz="1600" b="0" i="0" u="none" strike="noStrike" kern="1200" cap="none" spc="0" normalizeH="0" baseline="0" noProof="0" dirty="0" smtClean="0">
                <a:ln>
                  <a:noFill/>
                </a:ln>
                <a:solidFill>
                  <a:srgbClr val="000000"/>
                </a:solidFill>
                <a:effectLst/>
                <a:uLnTx/>
                <a:uFillTx/>
                <a:latin typeface="Arial" charset="0"/>
                <a:cs typeface="Arial" charset="0"/>
              </a:endParaRPr>
            </a:p>
            <a:p>
              <a:pPr marL="396000" marR="0" lvl="1" indent="-180000" algn="l" defTabSz="457209" rtl="0" eaLnBrk="1" fontAlgn="auto" latinLnBrk="0" hangingPunct="1">
                <a:lnSpc>
                  <a:spcPct val="100000"/>
                </a:lnSpc>
                <a:spcBef>
                  <a:spcPts val="0"/>
                </a:spcBef>
                <a:spcAft>
                  <a:spcPts val="0"/>
                </a:spcAft>
                <a:buClr>
                  <a:srgbClr val="F06E00"/>
                </a:buClr>
                <a:buSzTx/>
                <a:buFont typeface="Arial" panose="020B0604020202020204" pitchFamily="34" charset="0"/>
                <a:buChar char="•"/>
                <a:tabLst/>
                <a:defRPr/>
              </a:pPr>
              <a:endParaRPr kumimoji="0" lang="en-GB" sz="1600" b="0" i="0" u="none" strike="noStrike" kern="1200" cap="none" spc="0" normalizeH="0" baseline="0" noProof="0" dirty="0" smtClean="0">
                <a:ln>
                  <a:noFill/>
                </a:ln>
                <a:solidFill>
                  <a:srgbClr val="000000"/>
                </a:solidFill>
                <a:effectLst/>
                <a:uLnTx/>
                <a:uFillTx/>
                <a:latin typeface="Arial" charset="0"/>
                <a:cs typeface="Arial" charset="0"/>
              </a:endParaRPr>
            </a:p>
            <a:p>
              <a:pPr marL="216000" marR="0" lvl="0" indent="-216000" algn="l" defTabSz="457209" rtl="0" eaLnBrk="1" fontAlgn="auto" latinLnBrk="0" hangingPunct="1">
                <a:lnSpc>
                  <a:spcPct val="100000"/>
                </a:lnSpc>
                <a:spcBef>
                  <a:spcPts val="300"/>
                </a:spcBef>
                <a:spcAft>
                  <a:spcPts val="0"/>
                </a:spcAft>
                <a:buClr>
                  <a:srgbClr val="F06E00"/>
                </a:buClr>
                <a:buSzPct val="100000"/>
                <a:buFont typeface="Wingdings 2" panose="05020102010507070707" pitchFamily="18" charset="2"/>
                <a:buChar char="¡"/>
                <a:tabLst/>
                <a:defRPr/>
              </a:pPr>
              <a:endParaRPr kumimoji="0" lang="en-GB" sz="1800" b="0" i="0" u="none" strike="noStrike" kern="1200" cap="none" spc="0" normalizeH="0" baseline="0" noProof="0" dirty="0">
                <a:ln>
                  <a:noFill/>
                </a:ln>
                <a:solidFill>
                  <a:srgbClr val="000000"/>
                </a:solidFill>
                <a:effectLst/>
                <a:uLnTx/>
                <a:uFillTx/>
                <a:latin typeface="Arial" charset="0"/>
                <a:cs typeface="Arial" charset="0"/>
              </a:endParaRPr>
            </a:p>
          </p:txBody>
        </p:sp>
        <p:sp>
          <p:nvSpPr>
            <p:cNvPr id="33" name="Oval 32"/>
            <p:cNvSpPr/>
            <p:nvPr/>
          </p:nvSpPr>
          <p:spPr>
            <a:xfrm>
              <a:off x="5099820" y="3166628"/>
              <a:ext cx="1458851" cy="1144745"/>
            </a:xfrm>
            <a:prstGeom prst="ellipse">
              <a:avLst/>
            </a:prstGeom>
            <a:solidFill>
              <a:srgbClr val="F06E00"/>
            </a:solidFill>
            <a:ln w="9525" cap="flat" cmpd="sng" algn="ctr">
              <a:no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PEB</a:t>
              </a: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NZEB</a:t>
              </a: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34" name="Oval 33"/>
            <p:cNvSpPr/>
            <p:nvPr/>
          </p:nvSpPr>
          <p:spPr>
            <a:xfrm>
              <a:off x="5876871" y="2181424"/>
              <a:ext cx="2083235" cy="1144745"/>
            </a:xfrm>
            <a:prstGeom prst="ellipse">
              <a:avLst/>
            </a:prstGeom>
            <a:solidFill>
              <a:srgbClr val="83929D"/>
            </a:solidFill>
            <a:ln w="9525" cap="flat" cmpd="sng" algn="ctr">
              <a:no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EPBD</a:t>
              </a:r>
            </a:p>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Long-</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term</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renovation</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strategies</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NZEB,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support</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electro-mobility</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promote</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smart</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technologies</a:t>
              </a:r>
              <a:endPar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endParaRP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35" name="Oval 34"/>
            <p:cNvSpPr/>
            <p:nvPr/>
          </p:nvSpPr>
          <p:spPr>
            <a:xfrm>
              <a:off x="6933582" y="3189263"/>
              <a:ext cx="2179911" cy="1331192"/>
            </a:xfrm>
            <a:prstGeom prst="ellipse">
              <a:avLst/>
            </a:prstGeom>
            <a:solidFill>
              <a:srgbClr val="83929D"/>
            </a:solidFill>
            <a:ln w="9525" cap="flat" cmpd="sng" algn="ctr">
              <a:no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EED</a:t>
              </a:r>
            </a:p>
            <a:p>
              <a:pPr marL="0" marR="0" lvl="0" indent="0" algn="ctr" defTabSz="34285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latin typeface="Arial" panose="020B0604020202020204"/>
                  <a:ea typeface="+mn-ea"/>
                  <a:cs typeface="+mn-cs"/>
                </a:rPr>
                <a:t>EU level energy efficiency target for 2030 of at least 32.5%, stronger rules on metering and billing of thermal energy</a:t>
              </a:r>
              <a:endPar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endParaRP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36" name="Oval 35"/>
            <p:cNvSpPr/>
            <p:nvPr/>
          </p:nvSpPr>
          <p:spPr>
            <a:xfrm>
              <a:off x="3770559" y="2181423"/>
              <a:ext cx="1655988" cy="1144745"/>
            </a:xfrm>
            <a:prstGeom prst="ellipse">
              <a:avLst/>
            </a:prstGeom>
            <a:solidFill>
              <a:srgbClr val="83929D"/>
            </a:solidFill>
            <a:ln w="9525" cap="flat" cmpd="sng" algn="ctr">
              <a:no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ESD/ESR</a:t>
              </a:r>
            </a:p>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National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targets</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covering</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sectors</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outside EU ETS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e.g</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buildings</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a:t>
              </a:r>
              <a:r>
                <a:rPr kumimoji="0" lang="fi-FI" sz="1200" b="0" i="0" u="none" strike="noStrike" kern="0" cap="none" spc="0" normalizeH="0" baseline="0" noProof="0" dirty="0" smtClean="0">
                  <a:ln>
                    <a:noFill/>
                  </a:ln>
                  <a:solidFill>
                    <a:srgbClr val="FFFFFF"/>
                  </a:solidFill>
                  <a:effectLst/>
                  <a:uLnTx/>
                  <a:uFillTx/>
                  <a:latin typeface="Arial" panose="020B0604020202020204"/>
                  <a:ea typeface="+mn-ea"/>
                  <a:cs typeface="+mn-cs"/>
                </a:rPr>
                <a:t> </a:t>
              </a: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37" name="Oval 36"/>
            <p:cNvSpPr/>
            <p:nvPr/>
          </p:nvSpPr>
          <p:spPr>
            <a:xfrm>
              <a:off x="5713633" y="4311373"/>
              <a:ext cx="2110686" cy="1228273"/>
            </a:xfrm>
            <a:prstGeom prst="ellipse">
              <a:avLst/>
            </a:prstGeom>
            <a:solidFill>
              <a:srgbClr val="83929D"/>
            </a:solidFill>
            <a:ln w="9525" cap="flat" cmpd="sng" algn="ctr">
              <a:no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RED</a:t>
              </a:r>
            </a:p>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least</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32 % EU-</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level</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RE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target</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RE in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heating</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and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cooling,RE</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fi-FI" sz="1000" b="0" i="0" u="none" strike="noStrike" kern="0" cap="none" spc="0" normalizeH="0" baseline="0" noProof="0" dirty="0" err="1" smtClean="0">
                  <a:ln>
                    <a:noFill/>
                  </a:ln>
                  <a:solidFill>
                    <a:srgbClr val="FFFFFF"/>
                  </a:solidFill>
                  <a:effectLst/>
                  <a:uLnTx/>
                  <a:uFillTx/>
                  <a:latin typeface="Arial" panose="020B0604020202020204"/>
                  <a:ea typeface="+mn-ea"/>
                  <a:cs typeface="+mn-cs"/>
                </a:rPr>
                <a:t>communities</a:t>
              </a:r>
              <a:r>
                <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rPr>
                <a:t>,  </a:t>
              </a:r>
              <a:r>
                <a:rPr kumimoji="0" lang="en-US" sz="1000" b="0" i="0" u="none" strike="noStrike" kern="0" cap="none" spc="0" normalizeH="0" baseline="0" noProof="0" dirty="0" smtClean="0">
                  <a:ln>
                    <a:noFill/>
                  </a:ln>
                  <a:solidFill>
                    <a:srgbClr val="FFFFFF"/>
                  </a:solidFill>
                  <a:effectLst/>
                  <a:uLnTx/>
                  <a:uFillTx/>
                  <a:latin typeface="Arial" panose="020B0604020202020204"/>
                  <a:ea typeface="+mn-ea"/>
                  <a:cs typeface="+mn-cs"/>
                </a:rPr>
                <a:t>RE self-consumers</a:t>
              </a:r>
              <a:endPar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endParaRP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38" name="Oval 37"/>
            <p:cNvSpPr/>
            <p:nvPr/>
          </p:nvSpPr>
          <p:spPr>
            <a:xfrm>
              <a:off x="2550610" y="2892686"/>
              <a:ext cx="1458851" cy="1144745"/>
            </a:xfrm>
            <a:prstGeom prst="ellipse">
              <a:avLst/>
            </a:prstGeom>
            <a:solidFill>
              <a:srgbClr val="83929D"/>
            </a:solidFill>
            <a:ln w="9525" cap="flat" cmpd="sng" algn="ctr">
              <a:no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EU ETS</a:t>
              </a: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39" name="Oval 38"/>
            <p:cNvSpPr/>
            <p:nvPr/>
          </p:nvSpPr>
          <p:spPr>
            <a:xfrm>
              <a:off x="3017946" y="3989148"/>
              <a:ext cx="2695687" cy="1307430"/>
            </a:xfrm>
            <a:prstGeom prst="ellipse">
              <a:avLst/>
            </a:prstGeom>
            <a:solidFill>
              <a:srgbClr val="83929D"/>
            </a:solidFill>
            <a:ln w="9525" cap="flat" cmpd="sng" algn="ctr">
              <a:noFill/>
              <a:prstDash val="solid"/>
            </a:ln>
            <a:effectLst/>
          </p:spPr>
          <p:txBody>
            <a:bodyPr rtlCol="0" anchor="ctr"/>
            <a:lstStyle/>
            <a:p>
              <a:pPr marL="0" marR="0" lvl="0" indent="0" algn="ctr" defTabSz="342854" eaLnBrk="1" fontAlgn="auto" latinLnBrk="0" hangingPunct="1">
                <a:lnSpc>
                  <a:spcPct val="100000"/>
                </a:lnSpc>
                <a:spcBef>
                  <a:spcPts val="0"/>
                </a:spcBef>
                <a:spcAft>
                  <a:spcPts val="0"/>
                </a:spcAft>
                <a:buClrTx/>
                <a:buSzTx/>
                <a:buFontTx/>
                <a:buNone/>
                <a:tabLst/>
                <a:defRPr/>
              </a:pPr>
              <a:r>
                <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rPr>
                <a:t>EMD</a:t>
              </a:r>
            </a:p>
            <a:p>
              <a:pPr marL="0" marR="0" lvl="0" indent="0" algn="ctr" defTabSz="34285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FFFFF"/>
                  </a:solidFill>
                  <a:effectLst/>
                  <a:uLnTx/>
                  <a:uFillTx/>
                  <a:latin typeface="Arial" panose="020B0604020202020204"/>
                  <a:ea typeface="+mn-ea"/>
                  <a:cs typeface="+mn-cs"/>
                </a:rPr>
                <a:t>Enable active participation of consumers (as individuals or in community) in all markets (generate electricity - consume, share or sell  it, or provide storage services)</a:t>
              </a:r>
              <a:endParaRPr kumimoji="0" lang="fi-FI" sz="1000" b="0" i="0" u="none" strike="noStrike" kern="0" cap="none" spc="0" normalizeH="0" baseline="0" noProof="0" dirty="0" smtClean="0">
                <a:ln>
                  <a:noFill/>
                </a:ln>
                <a:solidFill>
                  <a:srgbClr val="FFFFFF"/>
                </a:solidFill>
                <a:effectLst/>
                <a:uLnTx/>
                <a:uFillTx/>
                <a:latin typeface="Arial" panose="020B0604020202020204"/>
                <a:ea typeface="+mn-ea"/>
                <a:cs typeface="+mn-cs"/>
              </a:endParaRPr>
            </a:p>
            <a:p>
              <a:pPr marL="0" marR="0" lvl="0" indent="0" algn="ctr" defTabSz="342854" eaLnBrk="1" fontAlgn="auto" latinLnBrk="0" hangingPunct="1">
                <a:lnSpc>
                  <a:spcPct val="100000"/>
                </a:lnSpc>
                <a:spcBef>
                  <a:spcPts val="0"/>
                </a:spcBef>
                <a:spcAft>
                  <a:spcPts val="0"/>
                </a:spcAft>
                <a:buClrTx/>
                <a:buSzTx/>
                <a:buFontTx/>
                <a:buNone/>
                <a:tabLst/>
                <a:defRPr/>
              </a:pPr>
              <a:endParaRPr kumimoji="0" lang="fi-FI" sz="1350" b="0" i="0" u="none" strike="noStrike" kern="0" cap="none" spc="0" normalizeH="0" baseline="0" noProof="0" dirty="0" smtClean="0">
                <a:ln>
                  <a:noFill/>
                </a:ln>
                <a:solidFill>
                  <a:srgbClr val="FFFFFF"/>
                </a:solidFill>
                <a:effectLst/>
                <a:uLnTx/>
                <a:uFillTx/>
                <a:latin typeface="Arial" panose="020B0604020202020204"/>
                <a:ea typeface="+mn-ea"/>
                <a:cs typeface="+mn-cs"/>
              </a:endParaRPr>
            </a:p>
          </p:txBody>
        </p:sp>
        <p:sp>
          <p:nvSpPr>
            <p:cNvPr id="40" name="TextBox 39"/>
            <p:cNvSpPr txBox="1"/>
            <p:nvPr/>
          </p:nvSpPr>
          <p:spPr>
            <a:xfrm>
              <a:off x="4684500" y="1624196"/>
              <a:ext cx="2289490" cy="715581"/>
            </a:xfrm>
            <a:prstGeom prst="rect">
              <a:avLst/>
            </a:prstGeom>
            <a:noFill/>
          </p:spPr>
          <p:txBody>
            <a:bodyPr wrap="square" rtlCol="0">
              <a:spAutoFit/>
            </a:bodyPr>
            <a:lstStyle/>
            <a:p>
              <a:pPr defTabSz="342854"/>
              <a:r>
                <a:rPr lang="fi-FI" sz="1350" dirty="0" err="1">
                  <a:solidFill>
                    <a:srgbClr val="F06E00"/>
                  </a:solidFill>
                  <a:latin typeface="Arial" panose="020B0604020202020204"/>
                </a:rPr>
                <a:t>Governance</a:t>
              </a:r>
              <a:r>
                <a:rPr lang="fi-FI" sz="1350" dirty="0">
                  <a:solidFill>
                    <a:srgbClr val="F06E00"/>
                  </a:solidFill>
                  <a:latin typeface="Arial" panose="020B0604020202020204"/>
                </a:rPr>
                <a:t> of </a:t>
              </a:r>
              <a:r>
                <a:rPr lang="fi-FI" sz="1350" dirty="0" err="1">
                  <a:solidFill>
                    <a:srgbClr val="F06E00"/>
                  </a:solidFill>
                  <a:latin typeface="Arial" panose="020B0604020202020204"/>
                </a:rPr>
                <a:t>the</a:t>
              </a:r>
              <a:r>
                <a:rPr lang="fi-FI" sz="1350" dirty="0">
                  <a:solidFill>
                    <a:srgbClr val="F06E00"/>
                  </a:solidFill>
                  <a:latin typeface="Arial" panose="020B0604020202020204"/>
                </a:rPr>
                <a:t> Energy Union and </a:t>
              </a:r>
              <a:r>
                <a:rPr lang="fi-FI" sz="1350" dirty="0" err="1">
                  <a:solidFill>
                    <a:srgbClr val="F06E00"/>
                  </a:solidFill>
                  <a:latin typeface="Arial" panose="020B0604020202020204"/>
                </a:rPr>
                <a:t>Climate</a:t>
              </a:r>
              <a:r>
                <a:rPr lang="fi-FI" sz="1350" dirty="0">
                  <a:solidFill>
                    <a:srgbClr val="F06E00"/>
                  </a:solidFill>
                  <a:latin typeface="Arial" panose="020B0604020202020204"/>
                </a:rPr>
                <a:t> Action </a:t>
              </a:r>
            </a:p>
            <a:p>
              <a:pPr marL="628604" lvl="1" indent="-285750" defTabSz="342854">
                <a:buFont typeface="Arial" panose="020B0604020202020204" pitchFamily="34" charset="0"/>
                <a:buChar char="•"/>
              </a:pPr>
              <a:r>
                <a:rPr lang="fi-FI" sz="1350" dirty="0" err="1">
                  <a:solidFill>
                    <a:srgbClr val="F06E00"/>
                  </a:solidFill>
                  <a:latin typeface="Arial" panose="020B0604020202020204"/>
                </a:rPr>
                <a:t>NECPs</a:t>
              </a:r>
              <a:endParaRPr lang="fi-FI" sz="1350" dirty="0">
                <a:solidFill>
                  <a:srgbClr val="F06E00"/>
                </a:solidFill>
                <a:latin typeface="Arial" panose="020B0604020202020204"/>
              </a:endParaRPr>
            </a:p>
          </p:txBody>
        </p:sp>
        <p:sp>
          <p:nvSpPr>
            <p:cNvPr id="41" name="TextBox 40"/>
            <p:cNvSpPr txBox="1"/>
            <p:nvPr/>
          </p:nvSpPr>
          <p:spPr>
            <a:xfrm>
              <a:off x="4875260" y="1155018"/>
              <a:ext cx="1944763" cy="507831"/>
            </a:xfrm>
            <a:prstGeom prst="rect">
              <a:avLst/>
            </a:prstGeom>
            <a:noFill/>
          </p:spPr>
          <p:txBody>
            <a:bodyPr wrap="none" rtlCol="0">
              <a:spAutoFit/>
            </a:bodyPr>
            <a:lstStyle/>
            <a:p>
              <a:pPr defTabSz="342854"/>
              <a:r>
                <a:rPr lang="fi-FI" sz="1350" b="1" dirty="0">
                  <a:solidFill>
                    <a:srgbClr val="F06E00"/>
                  </a:solidFill>
                  <a:latin typeface="Arial" panose="020B0604020202020204"/>
                </a:rPr>
                <a:t>European Green </a:t>
              </a:r>
              <a:r>
                <a:rPr lang="fi-FI" sz="1350" b="1" dirty="0" err="1" smtClean="0">
                  <a:solidFill>
                    <a:srgbClr val="F06E00"/>
                  </a:solidFill>
                  <a:latin typeface="Arial" panose="020B0604020202020204"/>
                </a:rPr>
                <a:t>Deal</a:t>
              </a:r>
              <a:endParaRPr lang="fi-FI" sz="1350" b="1" dirty="0" smtClean="0">
                <a:solidFill>
                  <a:srgbClr val="F06E00"/>
                </a:solidFill>
                <a:latin typeface="Arial" panose="020B0604020202020204"/>
              </a:endParaRPr>
            </a:p>
            <a:p>
              <a:pPr defTabSz="342854"/>
              <a:endParaRPr lang="fi-FI" sz="1350" b="1" dirty="0">
                <a:solidFill>
                  <a:srgbClr val="F06E00"/>
                </a:solidFill>
                <a:latin typeface="Arial" panose="020B0604020202020204"/>
              </a:endParaRPr>
            </a:p>
          </p:txBody>
        </p:sp>
        <p:sp>
          <p:nvSpPr>
            <p:cNvPr id="42" name="TextBox 41"/>
            <p:cNvSpPr txBox="1"/>
            <p:nvPr/>
          </p:nvSpPr>
          <p:spPr>
            <a:xfrm>
              <a:off x="8232828" y="1860483"/>
              <a:ext cx="1002197" cy="461665"/>
            </a:xfrm>
            <a:prstGeom prst="rect">
              <a:avLst/>
            </a:prstGeom>
            <a:noFill/>
          </p:spPr>
          <p:txBody>
            <a:bodyPr wrap="none" rtlCol="0">
              <a:spAutoFit/>
            </a:bodyPr>
            <a:lstStyle/>
            <a:p>
              <a:pPr algn="ctr" defTabSz="342854"/>
              <a:r>
                <a:rPr lang="fi-FI" sz="1200" dirty="0" err="1">
                  <a:solidFill>
                    <a:srgbClr val="F06E00"/>
                  </a:solidFill>
                  <a:latin typeface="Arial" panose="020B0604020202020204"/>
                </a:rPr>
                <a:t>Renovation</a:t>
              </a:r>
              <a:r>
                <a:rPr lang="fi-FI" sz="1200" dirty="0">
                  <a:solidFill>
                    <a:srgbClr val="F06E00"/>
                  </a:solidFill>
                  <a:latin typeface="Arial" panose="020B0604020202020204"/>
                </a:rPr>
                <a:t> </a:t>
              </a:r>
            </a:p>
            <a:p>
              <a:pPr algn="ctr" defTabSz="342854"/>
              <a:r>
                <a:rPr lang="fi-FI" sz="1200" dirty="0" err="1">
                  <a:solidFill>
                    <a:srgbClr val="F06E00"/>
                  </a:solidFill>
                  <a:latin typeface="Arial" panose="020B0604020202020204"/>
                </a:rPr>
                <a:t>wave</a:t>
              </a:r>
              <a:endParaRPr lang="fi-FI" sz="1200" dirty="0">
                <a:solidFill>
                  <a:srgbClr val="F06E00"/>
                </a:solidFill>
                <a:latin typeface="Arial" panose="020B0604020202020204"/>
              </a:endParaRPr>
            </a:p>
          </p:txBody>
        </p:sp>
        <p:sp>
          <p:nvSpPr>
            <p:cNvPr id="43" name="TextBox 42"/>
            <p:cNvSpPr txBox="1"/>
            <p:nvPr/>
          </p:nvSpPr>
          <p:spPr>
            <a:xfrm>
              <a:off x="9207822" y="3465059"/>
              <a:ext cx="1027845" cy="646331"/>
            </a:xfrm>
            <a:prstGeom prst="rect">
              <a:avLst/>
            </a:prstGeom>
            <a:noFill/>
          </p:spPr>
          <p:txBody>
            <a:bodyPr wrap="none" rtlCol="0">
              <a:spAutoFit/>
            </a:bodyPr>
            <a:lstStyle/>
            <a:p>
              <a:pPr algn="ctr" defTabSz="342854"/>
              <a:r>
                <a:rPr lang="fi-FI" sz="1200" dirty="0" err="1" smtClean="0">
                  <a:solidFill>
                    <a:srgbClr val="F06E00"/>
                  </a:solidFill>
                  <a:latin typeface="Arial" panose="020B0604020202020204"/>
                </a:rPr>
                <a:t>Review</a:t>
              </a:r>
              <a:r>
                <a:rPr lang="fi-FI" sz="1200" dirty="0" smtClean="0">
                  <a:solidFill>
                    <a:srgbClr val="F06E00"/>
                  </a:solidFill>
                  <a:latin typeface="Arial" panose="020B0604020202020204"/>
                </a:rPr>
                <a:t> and </a:t>
              </a:r>
            </a:p>
            <a:p>
              <a:pPr algn="ctr" defTabSz="342854"/>
              <a:r>
                <a:rPr lang="fi-FI" sz="1200" dirty="0">
                  <a:solidFill>
                    <a:srgbClr val="F06E00"/>
                  </a:solidFill>
                  <a:latin typeface="Arial" panose="020B0604020202020204"/>
                </a:rPr>
                <a:t>r</a:t>
              </a:r>
              <a:r>
                <a:rPr lang="fi-FI" sz="1200" dirty="0" smtClean="0">
                  <a:solidFill>
                    <a:srgbClr val="F06E00"/>
                  </a:solidFill>
                  <a:latin typeface="Arial" panose="020B0604020202020204"/>
                </a:rPr>
                <a:t>evision of </a:t>
              </a:r>
            </a:p>
            <a:p>
              <a:pPr algn="ctr" defTabSz="342854"/>
              <a:r>
                <a:rPr lang="fi-FI" sz="1200" dirty="0" smtClean="0">
                  <a:solidFill>
                    <a:srgbClr val="F06E00"/>
                  </a:solidFill>
                  <a:latin typeface="Arial" panose="020B0604020202020204"/>
                </a:rPr>
                <a:t>EED </a:t>
              </a:r>
            </a:p>
          </p:txBody>
        </p:sp>
        <p:sp>
          <p:nvSpPr>
            <p:cNvPr id="44" name="TextBox 43"/>
            <p:cNvSpPr txBox="1"/>
            <p:nvPr/>
          </p:nvSpPr>
          <p:spPr>
            <a:xfrm>
              <a:off x="7138445" y="5317229"/>
              <a:ext cx="1520142" cy="646331"/>
            </a:xfrm>
            <a:prstGeom prst="rect">
              <a:avLst/>
            </a:prstGeom>
            <a:noFill/>
          </p:spPr>
          <p:txBody>
            <a:bodyPr wrap="square" rtlCol="0">
              <a:spAutoFit/>
            </a:bodyPr>
            <a:lstStyle/>
            <a:p>
              <a:pPr algn="ctr" defTabSz="342854"/>
              <a:r>
                <a:rPr lang="fi-FI" sz="1200" dirty="0" err="1" smtClean="0">
                  <a:solidFill>
                    <a:srgbClr val="F06E00"/>
                  </a:solidFill>
                  <a:latin typeface="Arial" panose="020B0604020202020204"/>
                </a:rPr>
                <a:t>Review</a:t>
              </a:r>
              <a:r>
                <a:rPr lang="fi-FI" sz="1200" dirty="0" smtClean="0">
                  <a:solidFill>
                    <a:srgbClr val="F06E00"/>
                  </a:solidFill>
                  <a:latin typeface="Arial" panose="020B0604020202020204"/>
                </a:rPr>
                <a:t> and </a:t>
              </a:r>
            </a:p>
            <a:p>
              <a:pPr algn="ctr" defTabSz="342854"/>
              <a:r>
                <a:rPr lang="fi-FI" sz="1200" dirty="0">
                  <a:solidFill>
                    <a:srgbClr val="F06E00"/>
                  </a:solidFill>
                  <a:latin typeface="Arial" panose="020B0604020202020204"/>
                </a:rPr>
                <a:t>r</a:t>
              </a:r>
              <a:r>
                <a:rPr lang="fi-FI" sz="1200" dirty="0" smtClean="0">
                  <a:solidFill>
                    <a:srgbClr val="F06E00"/>
                  </a:solidFill>
                  <a:latin typeface="Arial" panose="020B0604020202020204"/>
                </a:rPr>
                <a:t>evision of </a:t>
              </a:r>
            </a:p>
            <a:p>
              <a:pPr algn="ctr" defTabSz="342854"/>
              <a:r>
                <a:rPr lang="fi-FI" sz="1200" dirty="0" smtClean="0">
                  <a:solidFill>
                    <a:srgbClr val="F06E00"/>
                  </a:solidFill>
                  <a:latin typeface="Arial" panose="020B0604020202020204"/>
                </a:rPr>
                <a:t>RED </a:t>
              </a:r>
            </a:p>
          </p:txBody>
        </p:sp>
        <p:sp>
          <p:nvSpPr>
            <p:cNvPr id="45" name="TextBox 44"/>
            <p:cNvSpPr txBox="1"/>
            <p:nvPr/>
          </p:nvSpPr>
          <p:spPr>
            <a:xfrm>
              <a:off x="3840768" y="5705241"/>
              <a:ext cx="2844509" cy="461665"/>
            </a:xfrm>
            <a:prstGeom prst="rect">
              <a:avLst/>
            </a:prstGeom>
            <a:noFill/>
          </p:spPr>
          <p:txBody>
            <a:bodyPr wrap="square" rtlCol="0">
              <a:spAutoFit/>
            </a:bodyPr>
            <a:lstStyle/>
            <a:p>
              <a:pPr algn="ctr" defTabSz="342854"/>
              <a:r>
                <a:rPr lang="fi-FI" sz="1200" dirty="0" smtClean="0">
                  <a:solidFill>
                    <a:srgbClr val="F06E00"/>
                  </a:solidFill>
                  <a:latin typeface="Arial" panose="020B0604020202020204"/>
                </a:rPr>
                <a:t>EU </a:t>
              </a:r>
              <a:r>
                <a:rPr lang="fi-FI" sz="1200" dirty="0" err="1" smtClean="0">
                  <a:solidFill>
                    <a:srgbClr val="F06E00"/>
                  </a:solidFill>
                  <a:latin typeface="Arial" panose="020B0604020202020204"/>
                </a:rPr>
                <a:t>Strategies</a:t>
              </a:r>
              <a:r>
                <a:rPr lang="fi-FI" sz="1200" dirty="0" smtClean="0">
                  <a:solidFill>
                    <a:srgbClr val="F06E00"/>
                  </a:solidFill>
                  <a:latin typeface="Arial" panose="020B0604020202020204"/>
                </a:rPr>
                <a:t> for </a:t>
              </a:r>
              <a:r>
                <a:rPr lang="fi-FI" sz="1200" dirty="0" err="1" smtClean="0">
                  <a:solidFill>
                    <a:srgbClr val="F06E00"/>
                  </a:solidFill>
                  <a:latin typeface="Arial" panose="020B0604020202020204"/>
                </a:rPr>
                <a:t>energy</a:t>
              </a:r>
              <a:r>
                <a:rPr lang="fi-FI" sz="1200" dirty="0" smtClean="0">
                  <a:solidFill>
                    <a:srgbClr val="F06E00"/>
                  </a:solidFill>
                  <a:latin typeface="Arial" panose="020B0604020202020204"/>
                </a:rPr>
                <a:t> </a:t>
              </a:r>
              <a:r>
                <a:rPr lang="fi-FI" sz="1200" dirty="0" err="1" smtClean="0">
                  <a:solidFill>
                    <a:srgbClr val="F06E00"/>
                  </a:solidFill>
                  <a:latin typeface="Arial" panose="020B0604020202020204"/>
                </a:rPr>
                <a:t>systems</a:t>
              </a:r>
              <a:r>
                <a:rPr lang="fi-FI" sz="1200" dirty="0" smtClean="0">
                  <a:solidFill>
                    <a:srgbClr val="F06E00"/>
                  </a:solidFill>
                  <a:latin typeface="Arial" panose="020B0604020202020204"/>
                </a:rPr>
                <a:t> </a:t>
              </a:r>
              <a:r>
                <a:rPr lang="fi-FI" sz="1200" dirty="0" err="1" smtClean="0">
                  <a:solidFill>
                    <a:srgbClr val="F06E00"/>
                  </a:solidFill>
                  <a:latin typeface="Arial" panose="020B0604020202020204"/>
                </a:rPr>
                <a:t>integration</a:t>
              </a:r>
              <a:r>
                <a:rPr lang="fi-FI" sz="1200" dirty="0" smtClean="0">
                  <a:solidFill>
                    <a:srgbClr val="F06E00"/>
                  </a:solidFill>
                  <a:latin typeface="Arial" panose="020B0604020202020204"/>
                </a:rPr>
                <a:t> and </a:t>
              </a:r>
              <a:r>
                <a:rPr lang="fi-FI" sz="1200" dirty="0" err="1" smtClean="0">
                  <a:solidFill>
                    <a:srgbClr val="F06E00"/>
                  </a:solidFill>
                  <a:latin typeface="Arial" panose="020B0604020202020204"/>
                </a:rPr>
                <a:t>hydrogen</a:t>
              </a:r>
              <a:endParaRPr lang="fi-FI" sz="1200" dirty="0" smtClean="0">
                <a:solidFill>
                  <a:srgbClr val="F06E00"/>
                </a:solidFill>
                <a:latin typeface="Arial" panose="020B0604020202020204"/>
              </a:endParaRPr>
            </a:p>
          </p:txBody>
        </p:sp>
        <p:sp>
          <p:nvSpPr>
            <p:cNvPr id="46" name="TextBox 45"/>
            <p:cNvSpPr txBox="1"/>
            <p:nvPr/>
          </p:nvSpPr>
          <p:spPr>
            <a:xfrm>
              <a:off x="1466345" y="1539221"/>
              <a:ext cx="2346051" cy="1200329"/>
            </a:xfrm>
            <a:prstGeom prst="rect">
              <a:avLst/>
            </a:prstGeom>
            <a:noFill/>
          </p:spPr>
          <p:txBody>
            <a:bodyPr wrap="square" rtlCol="0">
              <a:spAutoFit/>
            </a:bodyPr>
            <a:lstStyle/>
            <a:p>
              <a:pPr algn="ctr" defTabSz="342854"/>
              <a:r>
                <a:rPr lang="fi-FI" sz="1200" b="1" i="1" dirty="0" smtClean="0">
                  <a:solidFill>
                    <a:srgbClr val="F06E00"/>
                  </a:solidFill>
                  <a:latin typeface="Arial" panose="020B0604020202020204"/>
                </a:rPr>
                <a:t>European </a:t>
              </a:r>
              <a:r>
                <a:rPr lang="fi-FI" sz="1200" b="1" i="1" dirty="0" err="1" smtClean="0">
                  <a:solidFill>
                    <a:srgbClr val="F06E00"/>
                  </a:solidFill>
                  <a:latin typeface="Arial" panose="020B0604020202020204"/>
                </a:rPr>
                <a:t>Climate</a:t>
              </a:r>
              <a:r>
                <a:rPr lang="fi-FI" sz="1200" b="1" i="1" dirty="0" smtClean="0">
                  <a:solidFill>
                    <a:srgbClr val="F06E00"/>
                  </a:solidFill>
                  <a:latin typeface="Arial" panose="020B0604020202020204"/>
                </a:rPr>
                <a:t> </a:t>
              </a:r>
              <a:r>
                <a:rPr lang="fi-FI" sz="1200" b="1" i="1" dirty="0" err="1" smtClean="0">
                  <a:solidFill>
                    <a:srgbClr val="F06E00"/>
                  </a:solidFill>
                  <a:latin typeface="Arial" panose="020B0604020202020204"/>
                </a:rPr>
                <a:t>Law</a:t>
              </a:r>
              <a:r>
                <a:rPr lang="fi-FI" sz="1200" b="1" i="1" dirty="0" smtClean="0">
                  <a:solidFill>
                    <a:srgbClr val="F06E00"/>
                  </a:solidFill>
                  <a:latin typeface="Arial" panose="020B0604020202020204"/>
                </a:rPr>
                <a:t> – 2050 </a:t>
              </a:r>
              <a:r>
                <a:rPr lang="fi-FI" sz="1200" b="1" i="1" dirty="0" err="1" smtClean="0">
                  <a:solidFill>
                    <a:srgbClr val="F06E00"/>
                  </a:solidFill>
                  <a:latin typeface="Arial" panose="020B0604020202020204"/>
                </a:rPr>
                <a:t>climate</a:t>
              </a:r>
              <a:r>
                <a:rPr lang="fi-FI" sz="1200" b="1" i="1" dirty="0" smtClean="0">
                  <a:solidFill>
                    <a:srgbClr val="F06E00"/>
                  </a:solidFill>
                  <a:latin typeface="Arial" panose="020B0604020202020204"/>
                </a:rPr>
                <a:t> </a:t>
              </a:r>
              <a:r>
                <a:rPr lang="fi-FI" sz="1200" b="1" i="1" dirty="0" err="1" smtClean="0">
                  <a:solidFill>
                    <a:srgbClr val="F06E00"/>
                  </a:solidFill>
                  <a:latin typeface="Arial" panose="020B0604020202020204"/>
                </a:rPr>
                <a:t>neutrality</a:t>
              </a:r>
              <a:r>
                <a:rPr lang="fi-FI" sz="1200" b="1" i="1" dirty="0" smtClean="0">
                  <a:solidFill>
                    <a:srgbClr val="F06E00"/>
                  </a:solidFill>
                  <a:latin typeface="Arial" panose="020B0604020202020204"/>
                </a:rPr>
                <a:t> and at </a:t>
              </a:r>
              <a:r>
                <a:rPr lang="fi-FI" sz="1200" b="1" i="1" dirty="0" err="1" smtClean="0">
                  <a:solidFill>
                    <a:srgbClr val="F06E00"/>
                  </a:solidFill>
                  <a:latin typeface="Arial" panose="020B0604020202020204"/>
                </a:rPr>
                <a:t>least</a:t>
              </a:r>
              <a:r>
                <a:rPr lang="fi-FI" sz="1200" b="1" i="1" dirty="0" smtClean="0">
                  <a:solidFill>
                    <a:srgbClr val="F06E00"/>
                  </a:solidFill>
                  <a:latin typeface="Arial" panose="020B0604020202020204"/>
                </a:rPr>
                <a:t> 55 % GHG </a:t>
              </a:r>
              <a:r>
                <a:rPr lang="fi-FI" sz="1200" b="1" i="1" dirty="0" err="1" smtClean="0">
                  <a:solidFill>
                    <a:srgbClr val="F06E00"/>
                  </a:solidFill>
                  <a:latin typeface="Arial" panose="020B0604020202020204"/>
                </a:rPr>
                <a:t>reduction</a:t>
              </a:r>
              <a:r>
                <a:rPr lang="fi-FI" sz="1200" b="1" i="1" dirty="0" smtClean="0">
                  <a:solidFill>
                    <a:srgbClr val="F06E00"/>
                  </a:solidFill>
                  <a:latin typeface="Arial" panose="020B0604020202020204"/>
                </a:rPr>
                <a:t> 2030</a:t>
              </a:r>
            </a:p>
            <a:p>
              <a:pPr algn="ctr" defTabSz="342854"/>
              <a:endParaRPr lang="fi-FI" sz="1200" b="1" i="1" dirty="0" smtClean="0">
                <a:solidFill>
                  <a:srgbClr val="F06E00"/>
                </a:solidFill>
                <a:latin typeface="Arial" panose="020B0604020202020204"/>
              </a:endParaRPr>
            </a:p>
            <a:p>
              <a:pPr algn="ctr" defTabSz="342854"/>
              <a:r>
                <a:rPr lang="fi-FI" sz="1200" b="1" i="1" dirty="0" smtClean="0">
                  <a:solidFill>
                    <a:srgbClr val="F06E00"/>
                  </a:solidFill>
                  <a:latin typeface="Arial" panose="020B0604020202020204"/>
                </a:rPr>
                <a:t>European </a:t>
              </a:r>
              <a:r>
                <a:rPr lang="fi-FI" sz="1200" b="1" i="1" dirty="0" err="1" smtClean="0">
                  <a:solidFill>
                    <a:srgbClr val="F06E00"/>
                  </a:solidFill>
                  <a:latin typeface="Arial" panose="020B0604020202020204"/>
                </a:rPr>
                <a:t>Climate</a:t>
              </a:r>
              <a:r>
                <a:rPr lang="fi-FI" sz="1200" b="1" i="1" dirty="0" smtClean="0">
                  <a:solidFill>
                    <a:srgbClr val="F06E00"/>
                  </a:solidFill>
                  <a:latin typeface="Arial" panose="020B0604020202020204"/>
                </a:rPr>
                <a:t> </a:t>
              </a:r>
              <a:r>
                <a:rPr lang="fi-FI" sz="1200" b="1" i="1" dirty="0" err="1" smtClean="0">
                  <a:solidFill>
                    <a:srgbClr val="F06E00"/>
                  </a:solidFill>
                  <a:latin typeface="Arial" panose="020B0604020202020204"/>
                </a:rPr>
                <a:t>Pact</a:t>
              </a:r>
              <a:r>
                <a:rPr lang="fi-FI" sz="1200" b="1" i="1" dirty="0" smtClean="0">
                  <a:solidFill>
                    <a:srgbClr val="F06E00"/>
                  </a:solidFill>
                  <a:latin typeface="Arial" panose="020B0604020202020204"/>
                </a:rPr>
                <a:t> to </a:t>
              </a:r>
              <a:r>
                <a:rPr lang="fi-FI" sz="1200" b="1" i="1" dirty="0" err="1" smtClean="0">
                  <a:solidFill>
                    <a:srgbClr val="F06E00"/>
                  </a:solidFill>
                  <a:latin typeface="Arial" panose="020B0604020202020204"/>
                </a:rPr>
                <a:t>engage</a:t>
              </a:r>
              <a:r>
                <a:rPr lang="fi-FI" sz="1200" b="1" i="1" dirty="0" smtClean="0">
                  <a:solidFill>
                    <a:srgbClr val="F06E00"/>
                  </a:solidFill>
                  <a:latin typeface="Arial" panose="020B0604020202020204"/>
                </a:rPr>
                <a:t> </a:t>
              </a:r>
              <a:r>
                <a:rPr lang="fi-FI" sz="1200" b="1" i="1" dirty="0" err="1" smtClean="0">
                  <a:solidFill>
                    <a:srgbClr val="F06E00"/>
                  </a:solidFill>
                  <a:latin typeface="Arial" panose="020B0604020202020204"/>
                </a:rPr>
                <a:t>citizens</a:t>
              </a:r>
              <a:endParaRPr lang="fi-FI" sz="1200" b="1" i="1" dirty="0" smtClean="0">
                <a:solidFill>
                  <a:srgbClr val="F06E00"/>
                </a:solidFill>
                <a:latin typeface="Arial" panose="020B0604020202020204"/>
              </a:endParaRPr>
            </a:p>
          </p:txBody>
        </p:sp>
        <p:sp>
          <p:nvSpPr>
            <p:cNvPr id="47" name="Rectangle 46"/>
            <p:cNvSpPr/>
            <p:nvPr/>
          </p:nvSpPr>
          <p:spPr>
            <a:xfrm>
              <a:off x="1438306" y="3080288"/>
              <a:ext cx="949725" cy="1015663"/>
            </a:xfrm>
            <a:prstGeom prst="rect">
              <a:avLst/>
            </a:prstGeom>
          </p:spPr>
          <p:txBody>
            <a:bodyPr wrap="square">
              <a:spAutoFit/>
            </a:bodyPr>
            <a:lstStyle/>
            <a:p>
              <a:pPr defTabSz="342854"/>
              <a:r>
                <a:rPr lang="en-US" sz="1200" dirty="0">
                  <a:solidFill>
                    <a:srgbClr val="F06E00"/>
                  </a:solidFill>
                  <a:latin typeface="Arial" panose="020B0604020202020204"/>
                </a:rPr>
                <a:t>Review and </a:t>
              </a:r>
            </a:p>
            <a:p>
              <a:pPr defTabSz="342854"/>
              <a:r>
                <a:rPr lang="en-US" sz="1200" dirty="0">
                  <a:solidFill>
                    <a:srgbClr val="F06E00"/>
                  </a:solidFill>
                  <a:latin typeface="Arial" panose="020B0604020202020204"/>
                </a:rPr>
                <a:t>revision of </a:t>
              </a:r>
            </a:p>
            <a:p>
              <a:pPr defTabSz="342854"/>
              <a:r>
                <a:rPr lang="en-US" sz="1200" dirty="0" smtClean="0">
                  <a:solidFill>
                    <a:srgbClr val="F06E00"/>
                  </a:solidFill>
                  <a:latin typeface="Arial" panose="020B0604020202020204"/>
                </a:rPr>
                <a:t>EU ETS</a:t>
              </a:r>
            </a:p>
            <a:p>
              <a:pPr defTabSz="342854"/>
              <a:r>
                <a:rPr lang="en-US" sz="1200" dirty="0" smtClean="0">
                  <a:solidFill>
                    <a:srgbClr val="F06E00"/>
                  </a:solidFill>
                  <a:latin typeface="Arial" panose="020B0604020202020204"/>
                </a:rPr>
                <a:t>and ESR </a:t>
              </a:r>
              <a:endParaRPr lang="en-US" sz="1200" dirty="0">
                <a:solidFill>
                  <a:srgbClr val="F06E00"/>
                </a:solidFill>
                <a:latin typeface="Arial" panose="020B0604020202020204"/>
              </a:endParaRPr>
            </a:p>
          </p:txBody>
        </p:sp>
      </p:grpSp>
    </p:spTree>
    <p:extLst>
      <p:ext uri="{BB962C8B-B14F-4D97-AF65-F5344CB8AC3E}">
        <p14:creationId xmlns:p14="http://schemas.microsoft.com/office/powerpoint/2010/main" val="36118022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99172" y="1732619"/>
            <a:ext cx="6011133" cy="4351338"/>
          </a:xfrm>
        </p:spPr>
        <p:txBody>
          <a:bodyPr>
            <a:normAutofit fontScale="92500"/>
          </a:bodyPr>
          <a:lstStyle/>
          <a:p>
            <a:r>
              <a:rPr lang="fi-FI" dirty="0" err="1" smtClean="0"/>
              <a:t>Interviewed</a:t>
            </a:r>
            <a:r>
              <a:rPr lang="fi-FI" dirty="0" smtClean="0"/>
              <a:t> 9 city and 5 </a:t>
            </a:r>
            <a:r>
              <a:rPr lang="fi-FI" dirty="0" err="1" smtClean="0"/>
              <a:t>regional</a:t>
            </a:r>
            <a:r>
              <a:rPr lang="fi-FI" dirty="0" smtClean="0"/>
              <a:t> </a:t>
            </a:r>
            <a:r>
              <a:rPr lang="fi-FI" dirty="0" err="1" smtClean="0"/>
              <a:t>level</a:t>
            </a:r>
            <a:r>
              <a:rPr lang="fi-FI" dirty="0" smtClean="0"/>
              <a:t> </a:t>
            </a:r>
            <a:r>
              <a:rPr lang="fi-FI" dirty="0" err="1" smtClean="0"/>
              <a:t>authorities</a:t>
            </a:r>
            <a:r>
              <a:rPr lang="fi-FI" dirty="0" smtClean="0"/>
              <a:t>, 1 </a:t>
            </a:r>
            <a:r>
              <a:rPr lang="fi-FI" dirty="0" err="1" smtClean="0"/>
              <a:t>national</a:t>
            </a:r>
            <a:r>
              <a:rPr lang="fi-FI" dirty="0" smtClean="0"/>
              <a:t> </a:t>
            </a:r>
            <a:r>
              <a:rPr lang="fi-FI" dirty="0" err="1" smtClean="0"/>
              <a:t>level</a:t>
            </a:r>
            <a:r>
              <a:rPr lang="fi-FI" dirty="0" smtClean="0"/>
              <a:t>: </a:t>
            </a:r>
          </a:p>
          <a:p>
            <a:pPr lvl="1"/>
            <a:r>
              <a:rPr lang="en-US" dirty="0" smtClean="0"/>
              <a:t>Experiences </a:t>
            </a:r>
            <a:r>
              <a:rPr lang="en-US" dirty="0"/>
              <a:t>related to energy efficient and sustainable </a:t>
            </a:r>
            <a:r>
              <a:rPr lang="en-US" dirty="0" smtClean="0"/>
              <a:t>buildings</a:t>
            </a:r>
          </a:p>
          <a:p>
            <a:pPr lvl="1"/>
            <a:r>
              <a:rPr lang="en-US" b="1" i="1" dirty="0"/>
              <a:t>R</a:t>
            </a:r>
            <a:r>
              <a:rPr lang="en-US" b="1" i="1" dirty="0" smtClean="0"/>
              <a:t>ole </a:t>
            </a:r>
            <a:r>
              <a:rPr lang="en-US" b="1" i="1" dirty="0"/>
              <a:t>of NZEB and PEB in the policy and planning </a:t>
            </a:r>
            <a:r>
              <a:rPr lang="en-US" b="1" i="1" dirty="0" smtClean="0"/>
              <a:t>instruments</a:t>
            </a:r>
          </a:p>
          <a:p>
            <a:pPr lvl="1"/>
            <a:r>
              <a:rPr lang="en-US" dirty="0" smtClean="0"/>
              <a:t>Technology </a:t>
            </a:r>
            <a:r>
              <a:rPr lang="en-US" dirty="0"/>
              <a:t>related </a:t>
            </a:r>
            <a:r>
              <a:rPr lang="en-US" dirty="0" smtClean="0"/>
              <a:t>issues (EE &amp; RES)</a:t>
            </a:r>
          </a:p>
          <a:p>
            <a:pPr lvl="1"/>
            <a:r>
              <a:rPr lang="en-US" dirty="0" smtClean="0"/>
              <a:t>Learnings </a:t>
            </a:r>
            <a:r>
              <a:rPr lang="en-US" dirty="0"/>
              <a:t>about assessing of </a:t>
            </a:r>
            <a:r>
              <a:rPr lang="en-US" dirty="0" smtClean="0"/>
              <a:t>PEBs, required </a:t>
            </a:r>
            <a:r>
              <a:rPr lang="en-US" dirty="0"/>
              <a:t>KPIs and data </a:t>
            </a:r>
          </a:p>
          <a:p>
            <a:pPr lvl="1"/>
            <a:r>
              <a:rPr lang="en-US" b="1" i="1" dirty="0" smtClean="0"/>
              <a:t>Governance </a:t>
            </a:r>
            <a:r>
              <a:rPr lang="en-US" b="1" i="1" dirty="0"/>
              <a:t>and </a:t>
            </a:r>
            <a:r>
              <a:rPr lang="en-US" b="1" i="1" dirty="0" smtClean="0"/>
              <a:t>policy</a:t>
            </a:r>
            <a:endParaRPr lang="fi-FI" b="1" i="1" dirty="0"/>
          </a:p>
        </p:txBody>
      </p:sp>
      <p:sp>
        <p:nvSpPr>
          <p:cNvPr id="3" name="Title 2"/>
          <p:cNvSpPr>
            <a:spLocks noGrp="1"/>
          </p:cNvSpPr>
          <p:nvPr>
            <p:ph type="title"/>
          </p:nvPr>
        </p:nvSpPr>
        <p:spPr/>
        <p:txBody>
          <a:bodyPr/>
          <a:lstStyle/>
          <a:p>
            <a:r>
              <a:rPr lang="fi-FI" dirty="0" err="1" smtClean="0"/>
              <a:t>Interviews</a:t>
            </a:r>
            <a:r>
              <a:rPr lang="fi-FI" dirty="0" smtClean="0"/>
              <a:t> on </a:t>
            </a:r>
            <a:r>
              <a:rPr lang="fi-FI" dirty="0" err="1" smtClean="0"/>
              <a:t>authorities</a:t>
            </a:r>
            <a:endParaRPr lang="fi-FI" dirty="0"/>
          </a:p>
        </p:txBody>
      </p:sp>
      <p:pic>
        <p:nvPicPr>
          <p:cNvPr id="5" name="Picture 4"/>
          <p:cNvPicPr>
            <a:picLocks noChangeAspect="1"/>
          </p:cNvPicPr>
          <p:nvPr/>
        </p:nvPicPr>
        <p:blipFill>
          <a:blip r:embed="rId2"/>
          <a:stretch>
            <a:fillRect/>
          </a:stretch>
        </p:blipFill>
        <p:spPr>
          <a:xfrm>
            <a:off x="6685266" y="847588"/>
            <a:ext cx="5276327" cy="5458619"/>
          </a:xfrm>
          <a:prstGeom prst="rect">
            <a:avLst/>
          </a:prstGeom>
        </p:spPr>
      </p:pic>
    </p:spTree>
    <p:extLst>
      <p:ext uri="{BB962C8B-B14F-4D97-AF65-F5344CB8AC3E}">
        <p14:creationId xmlns:p14="http://schemas.microsoft.com/office/powerpoint/2010/main" val="3771436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lvl="0"/>
            <a:r>
              <a:rPr lang="en-US" dirty="0"/>
              <a:t>Make room for PEBs in the overarching vision for sustainability.	</a:t>
            </a:r>
            <a:endParaRPr lang="fi-FI" dirty="0"/>
          </a:p>
          <a:p>
            <a:pPr lvl="0"/>
            <a:r>
              <a:rPr lang="en-US" dirty="0"/>
              <a:t>Good outcomes require the </a:t>
            </a:r>
            <a:r>
              <a:rPr lang="en-US" b="1" i="1" dirty="0"/>
              <a:t>inclusion of a wide variety of stakeholders</a:t>
            </a:r>
            <a:r>
              <a:rPr lang="en-US" dirty="0"/>
              <a:t>.</a:t>
            </a:r>
            <a:endParaRPr lang="fi-FI" dirty="0"/>
          </a:p>
          <a:p>
            <a:pPr lvl="0"/>
            <a:r>
              <a:rPr lang="en-US" b="1" i="1" dirty="0"/>
              <a:t>Understand institutional arrangements and powers </a:t>
            </a:r>
            <a:r>
              <a:rPr lang="en-US" dirty="0"/>
              <a:t>that influence PEB development.</a:t>
            </a:r>
            <a:endParaRPr lang="fi-FI" dirty="0"/>
          </a:p>
          <a:p>
            <a:pPr lvl="0"/>
            <a:r>
              <a:rPr lang="en-US" dirty="0"/>
              <a:t>Plan for positive energy at the individual building or building cluster level.</a:t>
            </a:r>
            <a:endParaRPr lang="fi-FI" dirty="0"/>
          </a:p>
          <a:p>
            <a:pPr lvl="0"/>
            <a:r>
              <a:rPr lang="en-US" b="1" i="1" dirty="0"/>
              <a:t>Lead by example, learn by doing and share </a:t>
            </a:r>
            <a:r>
              <a:rPr lang="en-US" b="1" i="1" dirty="0" smtClean="0"/>
              <a:t>information.</a:t>
            </a:r>
          </a:p>
          <a:p>
            <a:pPr lvl="0"/>
            <a:r>
              <a:rPr lang="en-US" dirty="0" smtClean="0"/>
              <a:t>Strive </a:t>
            </a:r>
            <a:r>
              <a:rPr lang="en-US" dirty="0"/>
              <a:t>for a sustainable built environment that leaves no one behind.</a:t>
            </a:r>
            <a:endParaRPr lang="fi-FI" dirty="0"/>
          </a:p>
          <a:p>
            <a:pPr lvl="0"/>
            <a:r>
              <a:rPr lang="en-US" b="1" i="1" dirty="0"/>
              <a:t>Support and knowledge for financing.</a:t>
            </a:r>
            <a:endParaRPr lang="fi-FI" b="1" i="1" dirty="0"/>
          </a:p>
          <a:p>
            <a:pPr lvl="0"/>
            <a:r>
              <a:rPr lang="en-US" b="1" i="1" dirty="0"/>
              <a:t>Policies and regulations as motivators rather than obstacles</a:t>
            </a:r>
            <a:r>
              <a:rPr lang="en-US" b="1" i="1" dirty="0" smtClean="0"/>
              <a:t>.</a:t>
            </a:r>
            <a:endParaRPr lang="fi-FI" b="1" i="1" dirty="0"/>
          </a:p>
          <a:p>
            <a:endParaRPr lang="fi-FI" dirty="0"/>
          </a:p>
        </p:txBody>
      </p:sp>
      <p:sp>
        <p:nvSpPr>
          <p:cNvPr id="3" name="Title 2"/>
          <p:cNvSpPr>
            <a:spLocks noGrp="1"/>
          </p:cNvSpPr>
          <p:nvPr>
            <p:ph type="title"/>
          </p:nvPr>
        </p:nvSpPr>
        <p:spPr/>
        <p:txBody>
          <a:bodyPr/>
          <a:lstStyle/>
          <a:p>
            <a:r>
              <a:rPr lang="fi-FI" dirty="0" err="1" smtClean="0"/>
              <a:t>Recommendations</a:t>
            </a:r>
            <a:r>
              <a:rPr lang="fi-FI" dirty="0" smtClean="0"/>
              <a:t> for </a:t>
            </a:r>
            <a:r>
              <a:rPr lang="fi-FI" dirty="0" err="1" smtClean="0"/>
              <a:t>authorities</a:t>
            </a:r>
            <a:endParaRPr lang="fi-FI" dirty="0"/>
          </a:p>
        </p:txBody>
      </p:sp>
    </p:spTree>
    <p:extLst>
      <p:ext uri="{BB962C8B-B14F-4D97-AF65-F5344CB8AC3E}">
        <p14:creationId xmlns:p14="http://schemas.microsoft.com/office/powerpoint/2010/main" val="4217444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10753" t="1277" r="770" b="16394"/>
          <a:stretch/>
        </p:blipFill>
        <p:spPr>
          <a:xfrm>
            <a:off x="0" y="-1"/>
            <a:ext cx="12265571" cy="6842235"/>
          </a:xfrm>
          <a:prstGeom prst="rect">
            <a:avLst/>
          </a:prstGeom>
        </p:spPr>
      </p:pic>
      <p:sp>
        <p:nvSpPr>
          <p:cNvPr id="8" name="Rectangle 7"/>
          <p:cNvSpPr/>
          <p:nvPr/>
        </p:nvSpPr>
        <p:spPr>
          <a:xfrm>
            <a:off x="7304690" y="-1"/>
            <a:ext cx="4960881" cy="68422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Zaobljeni pravokotnik 5">
            <a:extLst>
              <a:ext uri="{FF2B5EF4-FFF2-40B4-BE49-F238E27FC236}">
                <a16:creationId xmlns:a16="http://schemas.microsoft.com/office/drawing/2014/main" id="{EFC238EB-0563-4BC4-8891-CEB8D66DEE4A}"/>
              </a:ext>
            </a:extLst>
          </p:cNvPr>
          <p:cNvSpPr/>
          <p:nvPr/>
        </p:nvSpPr>
        <p:spPr>
          <a:xfrm>
            <a:off x="-2" y="359437"/>
            <a:ext cx="8792443" cy="967004"/>
          </a:xfrm>
          <a:custGeom>
            <a:avLst/>
            <a:gdLst>
              <a:gd name="connsiteX0" fmla="*/ 0 w 9507683"/>
              <a:gd name="connsiteY0" fmla="*/ 483502 h 967003"/>
              <a:gd name="connsiteX1" fmla="*/ 483502 w 9507683"/>
              <a:gd name="connsiteY1" fmla="*/ 0 h 967003"/>
              <a:gd name="connsiteX2" fmla="*/ 9024182 w 9507683"/>
              <a:gd name="connsiteY2" fmla="*/ 0 h 967003"/>
              <a:gd name="connsiteX3" fmla="*/ 9507684 w 9507683"/>
              <a:gd name="connsiteY3" fmla="*/ 483502 h 967003"/>
              <a:gd name="connsiteX4" fmla="*/ 9507683 w 9507683"/>
              <a:gd name="connsiteY4" fmla="*/ 483502 h 967003"/>
              <a:gd name="connsiteX5" fmla="*/ 9024181 w 9507683"/>
              <a:gd name="connsiteY5" fmla="*/ 967004 h 967003"/>
              <a:gd name="connsiteX6" fmla="*/ 483502 w 9507683"/>
              <a:gd name="connsiteY6" fmla="*/ 967003 h 967003"/>
              <a:gd name="connsiteX7" fmla="*/ 0 w 9507683"/>
              <a:gd name="connsiteY7" fmla="*/ 483501 h 967003"/>
              <a:gd name="connsiteX8" fmla="*/ 0 w 9507683"/>
              <a:gd name="connsiteY8" fmla="*/ 483502 h 967003"/>
              <a:gd name="connsiteX0" fmla="*/ 0 w 9507684"/>
              <a:gd name="connsiteY0" fmla="*/ 483502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8" fmla="*/ 0 w 9507684"/>
              <a:gd name="connsiteY8" fmla="*/ 483502 h 967004"/>
              <a:gd name="connsiteX0" fmla="*/ 0 w 9507684"/>
              <a:gd name="connsiteY0" fmla="*/ 483501 h 967004"/>
              <a:gd name="connsiteX1" fmla="*/ 483502 w 9507684"/>
              <a:gd name="connsiteY1" fmla="*/ 0 h 967004"/>
              <a:gd name="connsiteX2" fmla="*/ 9024182 w 9507684"/>
              <a:gd name="connsiteY2" fmla="*/ 0 h 967004"/>
              <a:gd name="connsiteX3" fmla="*/ 9507684 w 9507684"/>
              <a:gd name="connsiteY3" fmla="*/ 483502 h 967004"/>
              <a:gd name="connsiteX4" fmla="*/ 9507683 w 9507684"/>
              <a:gd name="connsiteY4" fmla="*/ 483502 h 967004"/>
              <a:gd name="connsiteX5" fmla="*/ 9024181 w 9507684"/>
              <a:gd name="connsiteY5" fmla="*/ 967004 h 967004"/>
              <a:gd name="connsiteX6" fmla="*/ 483502 w 9507684"/>
              <a:gd name="connsiteY6" fmla="*/ 967003 h 967004"/>
              <a:gd name="connsiteX7" fmla="*/ 0 w 9507684"/>
              <a:gd name="connsiteY7" fmla="*/ 483501 h 967004"/>
              <a:gd name="connsiteX0" fmla="*/ 1067585 w 10091767"/>
              <a:gd name="connsiteY0" fmla="*/ 967003 h 967004"/>
              <a:gd name="connsiteX1" fmla="*/ 1067585 w 10091767"/>
              <a:gd name="connsiteY1" fmla="*/ 0 h 967004"/>
              <a:gd name="connsiteX2" fmla="*/ 9608265 w 10091767"/>
              <a:gd name="connsiteY2" fmla="*/ 0 h 967004"/>
              <a:gd name="connsiteX3" fmla="*/ 10091767 w 10091767"/>
              <a:gd name="connsiteY3" fmla="*/ 483502 h 967004"/>
              <a:gd name="connsiteX4" fmla="*/ 10091766 w 10091767"/>
              <a:gd name="connsiteY4" fmla="*/ 483502 h 967004"/>
              <a:gd name="connsiteX5" fmla="*/ 9608264 w 10091767"/>
              <a:gd name="connsiteY5" fmla="*/ 967004 h 967004"/>
              <a:gd name="connsiteX6" fmla="*/ 1067585 w 10091767"/>
              <a:gd name="connsiteY6" fmla="*/ 967003 h 967004"/>
              <a:gd name="connsiteX0" fmla="*/ 0 w 9024182"/>
              <a:gd name="connsiteY0" fmla="*/ 967003 h 967004"/>
              <a:gd name="connsiteX1" fmla="*/ 0 w 9024182"/>
              <a:gd name="connsiteY1" fmla="*/ 0 h 967004"/>
              <a:gd name="connsiteX2" fmla="*/ 8540680 w 9024182"/>
              <a:gd name="connsiteY2" fmla="*/ 0 h 967004"/>
              <a:gd name="connsiteX3" fmla="*/ 9024182 w 9024182"/>
              <a:gd name="connsiteY3" fmla="*/ 483502 h 967004"/>
              <a:gd name="connsiteX4" fmla="*/ 9024181 w 9024182"/>
              <a:gd name="connsiteY4" fmla="*/ 483502 h 967004"/>
              <a:gd name="connsiteX5" fmla="*/ 8540679 w 9024182"/>
              <a:gd name="connsiteY5" fmla="*/ 967004 h 967004"/>
              <a:gd name="connsiteX6" fmla="*/ 0 w 9024182"/>
              <a:gd name="connsiteY6" fmla="*/ 967003 h 967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24182" h="967004">
                <a:moveTo>
                  <a:pt x="0" y="967003"/>
                </a:moveTo>
                <a:lnTo>
                  <a:pt x="0" y="0"/>
                </a:lnTo>
                <a:lnTo>
                  <a:pt x="8540680" y="0"/>
                </a:lnTo>
                <a:cubicBezTo>
                  <a:pt x="8807711" y="0"/>
                  <a:pt x="9024182" y="216471"/>
                  <a:pt x="9024182" y="483502"/>
                </a:cubicBezTo>
                <a:lnTo>
                  <a:pt x="9024181" y="483502"/>
                </a:lnTo>
                <a:cubicBezTo>
                  <a:pt x="9024181" y="750533"/>
                  <a:pt x="8807710" y="967004"/>
                  <a:pt x="8540679" y="967004"/>
                </a:cubicBezTo>
                <a:lnTo>
                  <a:pt x="0" y="967003"/>
                </a:lnTo>
                <a:close/>
              </a:path>
            </a:pathLst>
          </a:custGeom>
          <a:solidFill>
            <a:srgbClr val="B1C2E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sz="1800" dirty="0"/>
          </a:p>
        </p:txBody>
      </p:sp>
      <p:sp>
        <p:nvSpPr>
          <p:cNvPr id="6" name="Titel 1"/>
          <p:cNvSpPr txBox="1">
            <a:spLocks/>
          </p:cNvSpPr>
          <p:nvPr/>
        </p:nvSpPr>
        <p:spPr>
          <a:xfrm>
            <a:off x="395440" y="211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sl-SI" sz="4000" kern="1200" dirty="0">
                <a:solidFill>
                  <a:schemeClr val="tx1"/>
                </a:solidFill>
                <a:latin typeface="+mn-lt"/>
                <a:ea typeface="+mj-ea"/>
                <a:cs typeface="+mj-cs"/>
              </a:defRPr>
            </a:lvl1pPr>
          </a:lstStyle>
          <a:p>
            <a:r>
              <a:rPr lang="de-DE" sz="3200" dirty="0" smtClean="0">
                <a:solidFill>
                  <a:schemeClr val="bg2">
                    <a:lumMod val="25000"/>
                  </a:schemeClr>
                </a:solidFill>
              </a:rPr>
              <a:t>PEB stocktaking across Europe &amp; case studies</a:t>
            </a:r>
            <a:endParaRPr lang="en-US" sz="3200" dirty="0">
              <a:solidFill>
                <a:schemeClr val="bg2">
                  <a:lumMod val="25000"/>
                </a:schemeClr>
              </a:solidFill>
            </a:endParaRPr>
          </a:p>
        </p:txBody>
      </p:sp>
      <p:sp>
        <p:nvSpPr>
          <p:cNvPr id="9" name="TextBox 8"/>
          <p:cNvSpPr txBox="1"/>
          <p:nvPr/>
        </p:nvSpPr>
        <p:spPr>
          <a:xfrm>
            <a:off x="7798677" y="1834970"/>
            <a:ext cx="4309241" cy="4708981"/>
          </a:xfrm>
          <a:prstGeom prst="rect">
            <a:avLst/>
          </a:prstGeom>
          <a:noFill/>
        </p:spPr>
        <p:txBody>
          <a:bodyPr wrap="square" rtlCol="0">
            <a:spAutoFit/>
          </a:bodyPr>
          <a:lstStyle/>
          <a:p>
            <a:pPr marL="342900" indent="-342900">
              <a:spcAft>
                <a:spcPts val="1200"/>
              </a:spcAft>
              <a:buFont typeface="Wingdings" panose="05000000000000000000" pitchFamily="2" charset="2"/>
              <a:buChar char="§"/>
            </a:pPr>
            <a:r>
              <a:rPr lang="en-GB" sz="2400" dirty="0">
                <a:solidFill>
                  <a:srgbClr val="344A5E"/>
                </a:solidFill>
              </a:rPr>
              <a:t>58 PEBs </a:t>
            </a:r>
            <a:r>
              <a:rPr lang="en-GB" sz="2400" dirty="0" smtClean="0">
                <a:solidFill>
                  <a:srgbClr val="344A5E"/>
                </a:solidFill>
              </a:rPr>
              <a:t>identified</a:t>
            </a:r>
            <a:endParaRPr lang="de-DE" sz="2400" dirty="0">
              <a:solidFill>
                <a:srgbClr val="344A5E"/>
              </a:solidFill>
            </a:endParaRPr>
          </a:p>
          <a:p>
            <a:pPr marL="342900" indent="-342900">
              <a:spcAft>
                <a:spcPts val="1200"/>
              </a:spcAft>
              <a:buFont typeface="Wingdings" panose="05000000000000000000" pitchFamily="2" charset="2"/>
              <a:buChar char="§"/>
            </a:pPr>
            <a:r>
              <a:rPr lang="en-GB" sz="2400" dirty="0" smtClean="0">
                <a:solidFill>
                  <a:srgbClr val="344A5E"/>
                </a:solidFill>
              </a:rPr>
              <a:t>Over 400,000 m² </a:t>
            </a:r>
            <a:r>
              <a:rPr lang="en-GB" sz="2400" dirty="0">
                <a:solidFill>
                  <a:srgbClr val="344A5E"/>
                </a:solidFill>
              </a:rPr>
              <a:t>surface </a:t>
            </a:r>
            <a:r>
              <a:rPr lang="en-GB" sz="2400" dirty="0" smtClean="0">
                <a:solidFill>
                  <a:srgbClr val="344A5E"/>
                </a:solidFill>
              </a:rPr>
              <a:t>area</a:t>
            </a:r>
          </a:p>
          <a:p>
            <a:pPr marL="342900" indent="-342900">
              <a:spcAft>
                <a:spcPts val="1200"/>
              </a:spcAft>
              <a:buFont typeface="Wingdings" panose="05000000000000000000" pitchFamily="2" charset="2"/>
              <a:buChar char="§"/>
            </a:pPr>
            <a:r>
              <a:rPr lang="en-GB" sz="2400" dirty="0" smtClean="0">
                <a:solidFill>
                  <a:srgbClr val="344A5E"/>
                </a:solidFill>
              </a:rPr>
              <a:t>Office </a:t>
            </a:r>
            <a:r>
              <a:rPr lang="en-GB" sz="2400" dirty="0">
                <a:solidFill>
                  <a:srgbClr val="344A5E"/>
                </a:solidFill>
              </a:rPr>
              <a:t>buildings are the most common PEB type, followed by single family </a:t>
            </a:r>
            <a:r>
              <a:rPr lang="en-GB" sz="2400" dirty="0" smtClean="0">
                <a:solidFill>
                  <a:srgbClr val="344A5E"/>
                </a:solidFill>
              </a:rPr>
              <a:t>homes</a:t>
            </a:r>
          </a:p>
          <a:p>
            <a:pPr marL="342900" indent="-342900">
              <a:spcAft>
                <a:spcPts val="1200"/>
              </a:spcAft>
              <a:buFont typeface="Wingdings" panose="05000000000000000000" pitchFamily="2" charset="2"/>
              <a:buChar char="§"/>
            </a:pPr>
            <a:r>
              <a:rPr lang="en-GB" sz="2400" dirty="0" smtClean="0">
                <a:solidFill>
                  <a:srgbClr val="344A5E"/>
                </a:solidFill>
              </a:rPr>
              <a:t>PEB </a:t>
            </a:r>
            <a:r>
              <a:rPr lang="en-GB" sz="2400" dirty="0">
                <a:solidFill>
                  <a:srgbClr val="344A5E"/>
                </a:solidFill>
              </a:rPr>
              <a:t>renovations </a:t>
            </a:r>
            <a:r>
              <a:rPr lang="en-GB" sz="2400" dirty="0" smtClean="0">
                <a:solidFill>
                  <a:srgbClr val="344A5E"/>
                </a:solidFill>
              </a:rPr>
              <a:t>still rare</a:t>
            </a:r>
          </a:p>
          <a:p>
            <a:pPr marL="342900" indent="-342900">
              <a:spcAft>
                <a:spcPts val="1200"/>
              </a:spcAft>
              <a:buFont typeface="Wingdings" panose="05000000000000000000" pitchFamily="2" charset="2"/>
              <a:buChar char="§"/>
            </a:pPr>
            <a:r>
              <a:rPr lang="en-GB" sz="2400" dirty="0" smtClean="0">
                <a:solidFill>
                  <a:srgbClr val="344A5E"/>
                </a:solidFill>
              </a:rPr>
              <a:t>PEB clusters in FR &amp; DE</a:t>
            </a:r>
          </a:p>
          <a:p>
            <a:pPr marL="342900" indent="-342900">
              <a:spcAft>
                <a:spcPts val="1200"/>
              </a:spcAft>
              <a:buFont typeface="Wingdings" panose="05000000000000000000" pitchFamily="2" charset="2"/>
              <a:buChar char="§"/>
            </a:pPr>
            <a:r>
              <a:rPr lang="en-GB" sz="2400" dirty="0" smtClean="0">
                <a:solidFill>
                  <a:srgbClr val="344A5E"/>
                </a:solidFill>
              </a:rPr>
              <a:t>PEB tech varies across climates (PV universal)</a:t>
            </a:r>
            <a:endParaRPr lang="en-GB" sz="2400" dirty="0">
              <a:solidFill>
                <a:srgbClr val="344A5E"/>
              </a:solidFill>
            </a:endParaRPr>
          </a:p>
          <a:p>
            <a:pPr marL="342900" indent="-342900">
              <a:buFont typeface="Wingdings" panose="05000000000000000000" pitchFamily="2" charset="2"/>
              <a:buChar char="§"/>
            </a:pPr>
            <a:r>
              <a:rPr lang="en-GB" sz="2400" dirty="0" smtClean="0">
                <a:solidFill>
                  <a:srgbClr val="344A5E"/>
                </a:solidFill>
              </a:rPr>
              <a:t>PEBs = more stakeholders</a:t>
            </a:r>
            <a:endParaRPr lang="en-GB" sz="2400" dirty="0">
              <a:solidFill>
                <a:srgbClr val="344A5E"/>
              </a:solidFill>
            </a:endParaRPr>
          </a:p>
        </p:txBody>
      </p:sp>
      <p:pic>
        <p:nvPicPr>
          <p:cNvPr id="12" name="Grafi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30643" y="-287554"/>
            <a:ext cx="2368258" cy="1674928"/>
          </a:xfrm>
          <a:prstGeom prst="rect">
            <a:avLst/>
          </a:prstGeom>
        </p:spPr>
      </p:pic>
    </p:spTree>
    <p:extLst>
      <p:ext uri="{BB962C8B-B14F-4D97-AF65-F5344CB8AC3E}">
        <p14:creationId xmlns:p14="http://schemas.microsoft.com/office/powerpoint/2010/main" val="32534704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sz="3200" dirty="0" smtClean="0"/>
              <a:t>Stocktaking – findings on regulations &amp; incentives</a:t>
            </a:r>
            <a:endParaRPr lang="en-GB" sz="3200" dirty="0"/>
          </a:p>
        </p:txBody>
      </p:sp>
      <p:sp>
        <p:nvSpPr>
          <p:cNvPr id="4" name="Content Placeholder 1"/>
          <p:cNvSpPr>
            <a:spLocks noGrp="1"/>
          </p:cNvSpPr>
          <p:nvPr>
            <p:ph idx="1"/>
          </p:nvPr>
        </p:nvSpPr>
        <p:spPr>
          <a:xfrm>
            <a:off x="838200" y="1825625"/>
            <a:ext cx="10515600" cy="4351338"/>
          </a:xfrm>
        </p:spPr>
        <p:txBody>
          <a:bodyPr>
            <a:normAutofit/>
          </a:bodyPr>
          <a:lstStyle/>
          <a:p>
            <a:pPr lvl="0">
              <a:spcAft>
                <a:spcPts val="600"/>
              </a:spcAft>
            </a:pPr>
            <a:r>
              <a:rPr lang="de-DE" sz="2800" b="1" dirty="0" smtClean="0"/>
              <a:t>Grid integration: </a:t>
            </a:r>
            <a:r>
              <a:rPr lang="de-DE" sz="2800" dirty="0" smtClean="0"/>
              <a:t>Information found for </a:t>
            </a:r>
            <a:r>
              <a:rPr lang="en-GB" sz="2800" dirty="0" smtClean="0"/>
              <a:t>26 PEBs, but not detailed. In only 6 cases it </a:t>
            </a:r>
            <a:r>
              <a:rPr lang="en-GB" sz="2800" dirty="0"/>
              <a:t>is explicitly stated that surplus electricity is fed into the grid and feed-in tariffs are being availed of. </a:t>
            </a:r>
            <a:endParaRPr lang="en-GB" sz="2800" dirty="0" smtClean="0"/>
          </a:p>
          <a:p>
            <a:pPr lvl="0">
              <a:spcAft>
                <a:spcPts val="600"/>
              </a:spcAft>
            </a:pPr>
            <a:r>
              <a:rPr lang="de-DE" sz="2800" b="1" dirty="0" smtClean="0"/>
              <a:t>Funding / incentives: </a:t>
            </a:r>
            <a:r>
              <a:rPr lang="en-GB" sz="2800" dirty="0"/>
              <a:t>22 </a:t>
            </a:r>
            <a:r>
              <a:rPr lang="en-GB" sz="2800" dirty="0" smtClean="0"/>
              <a:t>PEBs publicly </a:t>
            </a:r>
            <a:r>
              <a:rPr lang="en-GB" sz="2800" dirty="0"/>
              <a:t>funded in their </a:t>
            </a:r>
            <a:r>
              <a:rPr lang="en-GB" sz="2800" dirty="0" smtClean="0"/>
              <a:t>entirety. In 8 cases public subsidies / co-financing is mentioned.</a:t>
            </a:r>
          </a:p>
          <a:p>
            <a:pPr lvl="0">
              <a:spcAft>
                <a:spcPts val="600"/>
              </a:spcAft>
            </a:pPr>
            <a:r>
              <a:rPr lang="de-DE" sz="2800" b="1" dirty="0" smtClean="0"/>
              <a:t>Regulatory environments / specific incentive schemes: </a:t>
            </a:r>
            <a:r>
              <a:rPr lang="de-DE" sz="2800" dirty="0" smtClean="0"/>
              <a:t>Very little information found in project documentation.</a:t>
            </a:r>
          </a:p>
          <a:p>
            <a:pPr lvl="0">
              <a:spcAft>
                <a:spcPts val="600"/>
              </a:spcAft>
            </a:pPr>
            <a:r>
              <a:rPr lang="de-DE" sz="2800" b="1" dirty="0" smtClean="0"/>
              <a:t>Conclusion: </a:t>
            </a:r>
            <a:r>
              <a:rPr lang="de-DE" sz="2800" dirty="0" smtClean="0"/>
              <a:t>Excellent departure point for further research and interviews to explore impacts of regulations and incentives.</a:t>
            </a:r>
            <a:endParaRPr lang="en-GB" sz="2800" dirty="0" smtClean="0"/>
          </a:p>
          <a:p>
            <a:pPr lvl="0"/>
            <a:endParaRPr lang="fi-FI" sz="2800" b="1" i="1" dirty="0"/>
          </a:p>
          <a:p>
            <a:endParaRPr lang="fi-FI" sz="2800" dirty="0"/>
          </a:p>
        </p:txBody>
      </p:sp>
    </p:spTree>
    <p:extLst>
      <p:ext uri="{BB962C8B-B14F-4D97-AF65-F5344CB8AC3E}">
        <p14:creationId xmlns:p14="http://schemas.microsoft.com/office/powerpoint/2010/main" val="11737175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2"/>
          <a:stretch>
            <a:fillRect/>
          </a:stretch>
        </p:blipFill>
        <p:spPr>
          <a:xfrm>
            <a:off x="-12722" y="-3346"/>
            <a:ext cx="12217443" cy="6864691"/>
          </a:xfrm>
          <a:prstGeom prst="rect">
            <a:avLst/>
          </a:prstGeom>
        </p:spPr>
      </p:pic>
    </p:spTree>
    <p:extLst>
      <p:ext uri="{BB962C8B-B14F-4D97-AF65-F5344CB8AC3E}">
        <p14:creationId xmlns:p14="http://schemas.microsoft.com/office/powerpoint/2010/main" val="28429401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FA35DEB0DA34A449B0B3CD6F4747F35" ma:contentTypeVersion="10" ma:contentTypeDescription="Ustvari nov dokument." ma:contentTypeScope="" ma:versionID="0d7af3cedabc2c6122ce8fbc1d39ec0e">
  <xsd:schema xmlns:xsd="http://www.w3.org/2001/XMLSchema" xmlns:xs="http://www.w3.org/2001/XMLSchema" xmlns:p="http://schemas.microsoft.com/office/2006/metadata/properties" xmlns:ns2="ceebf68f-fc8b-4b8b-8d91-c076ccb6c2f5" xmlns:ns3="b7c37c93-23d5-4519-8060-2903bf2cdefb" targetNamespace="http://schemas.microsoft.com/office/2006/metadata/properties" ma:root="true" ma:fieldsID="2dfda7b0f5e91dba1c56a5266762e216" ns2:_="" ns3:_="">
    <xsd:import namespace="ceebf68f-fc8b-4b8b-8d91-c076ccb6c2f5"/>
    <xsd:import namespace="b7c37c93-23d5-4519-8060-2903bf2cdef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ebf68f-fc8b-4b8b-8d91-c076ccb6c2f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7c37c93-23d5-4519-8060-2903bf2cdefb" elementFormDefault="qualified">
    <xsd:import namespace="http://schemas.microsoft.com/office/2006/documentManagement/types"/>
    <xsd:import namespace="http://schemas.microsoft.com/office/infopath/2007/PartnerControls"/>
    <xsd:element name="SharedWithUsers" ma:index="16"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V skupni rabi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F897A0-04CE-4DD0-A705-24D950F7AF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ebf68f-fc8b-4b8b-8d91-c076ccb6c2f5"/>
    <ds:schemaRef ds:uri="b7c37c93-23d5-4519-8060-2903bf2cde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581C46B-66C0-4DA0-8EF0-3F0515B20122}">
  <ds:schemaRef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b7c37c93-23d5-4519-8060-2903bf2cdefb"/>
    <ds:schemaRef ds:uri="http://purl.org/dc/terms/"/>
    <ds:schemaRef ds:uri="ceebf68f-fc8b-4b8b-8d91-c076ccb6c2f5"/>
    <ds:schemaRef ds:uri="http://www.w3.org/XML/1998/namespace"/>
    <ds:schemaRef ds:uri="http://purl.org/dc/dcmitype/"/>
  </ds:schemaRefs>
</ds:datastoreItem>
</file>

<file path=customXml/itemProps3.xml><?xml version="1.0" encoding="utf-8"?>
<ds:datastoreItem xmlns:ds="http://schemas.openxmlformats.org/officeDocument/2006/customXml" ds:itemID="{100739A3-7833-49B4-B23F-39E72428D3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5161</TotalTime>
  <Words>1468</Words>
  <Application>Microsoft Office PowerPoint</Application>
  <PresentationFormat>Widescreen</PresentationFormat>
  <Paragraphs>164</Paragraphs>
  <Slides>21</Slides>
  <Notes>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Courier New</vt:lpstr>
      <vt:lpstr>Trebuchet MS</vt:lpstr>
      <vt:lpstr>Arial</vt:lpstr>
      <vt:lpstr>Calibri</vt:lpstr>
      <vt:lpstr>Wingdings</vt:lpstr>
      <vt:lpstr>Wingdings 2</vt:lpstr>
      <vt:lpstr>Office</vt:lpstr>
      <vt:lpstr>Outcomes of the EXCESS research on smart regulation and incentives  Session 2: How to encourage PEB take-up via smart regulation and incentives?   Mia Ala-Juusela VTT &amp; Andreas Jäger ICLEI; 3.2.2021   </vt:lpstr>
      <vt:lpstr>Contents</vt:lpstr>
      <vt:lpstr>Regulations related work in EXCESS (so far)</vt:lpstr>
      <vt:lpstr>PowerPoint Presentation</vt:lpstr>
      <vt:lpstr>Interviews on authorities</vt:lpstr>
      <vt:lpstr>Recommendations for authorities</vt:lpstr>
      <vt:lpstr>PowerPoint Presentation</vt:lpstr>
      <vt:lpstr>Stocktaking – findings on regulations &amp; incentives</vt:lpstr>
      <vt:lpstr>PowerPoint Presentation</vt:lpstr>
      <vt:lpstr>Case study: NEWTONPROJEKT Berlin (GER) </vt:lpstr>
      <vt:lpstr>Case study: Hikari, Lyon (FR)</vt:lpstr>
      <vt:lpstr>Case study: Passivistas, Athens Metro (GR) </vt:lpstr>
      <vt:lpstr>Stocktaking – findings from the case studies</vt:lpstr>
      <vt:lpstr>Research on barriers and incentives</vt:lpstr>
      <vt:lpstr>Market &amp; regulatory environment (FI)</vt:lpstr>
      <vt:lpstr>Findings: Regulatory barriers</vt:lpstr>
      <vt:lpstr>Findings: Regulatory incentives</vt:lpstr>
      <vt:lpstr>Study on barriers and incentives</vt:lpstr>
      <vt:lpstr>Recommendations –  Technical &amp; regulatory</vt:lpstr>
      <vt:lpstr>Recommendations –  Social and financial</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 presentations</dc:title>
  <dc:creator>Tomi Medved</dc:creator>
  <cp:lastModifiedBy>Office</cp:lastModifiedBy>
  <cp:revision>280</cp:revision>
  <cp:lastPrinted>2020-09-17T11:04:38Z</cp:lastPrinted>
  <dcterms:created xsi:type="dcterms:W3CDTF">2018-11-30T16:52:36Z</dcterms:created>
  <dcterms:modified xsi:type="dcterms:W3CDTF">2021-03-27T10:58:29Z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0x0101006FA35DEB0DA34A449B0B3CD6F4747F35</vt:lpwstr>
  </property>
</Properties>
</file>