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10" r:id="rId4"/>
  </p:sldMasterIdLst>
  <p:notesMasterIdLst>
    <p:notesMasterId r:id="rId18"/>
  </p:notesMasterIdLst>
  <p:sldIdLst>
    <p:sldId id="281" r:id="rId5"/>
    <p:sldId id="349" r:id="rId6"/>
    <p:sldId id="350" r:id="rId7"/>
    <p:sldId id="352" r:id="rId8"/>
    <p:sldId id="354" r:id="rId9"/>
    <p:sldId id="302" r:id="rId10"/>
    <p:sldId id="355" r:id="rId11"/>
    <p:sldId id="306" r:id="rId12"/>
    <p:sldId id="359" r:id="rId13"/>
    <p:sldId id="356" r:id="rId14"/>
    <p:sldId id="358" r:id="rId15"/>
    <p:sldId id="360" r:id="rId16"/>
    <p:sldId id="357" r:id="rId17"/>
  </p:sldIdLst>
  <p:sldSz cx="12192000" cy="6858000"/>
  <p:notesSz cx="6669088" cy="9926638"/>
  <p:embeddedFontLst>
    <p:embeddedFont>
      <p:font typeface="Calibri" panose="020F0502020204030204" pitchFamily="34" charset="0"/>
      <p:regular r:id="rId19"/>
      <p:bold r:id="rId20"/>
      <p:italic r:id="rId21"/>
      <p:boldItalic r:id="rId22"/>
    </p:embeddedFont>
    <p:embeddedFont>
      <p:font typeface="Trebuchet MS" panose="020B060302020202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C2E5"/>
    <a:srgbClr val="EDF1F9"/>
    <a:srgbClr val="1B2F53"/>
    <a:srgbClr val="ADC1E5"/>
    <a:srgbClr val="213B5C"/>
    <a:srgbClr val="155F5D"/>
    <a:srgbClr val="06835D"/>
    <a:srgbClr val="344A5E"/>
    <a:srgbClr val="B0D1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CCB994-91C2-489C-8F12-3C9AA8EB0D02}" v="49" dt="2018-12-04T15:12:18.116"/>
    <p1510:client id="{80F9450F-D3A9-461D-A293-68929335B07A}" v="9" dt="2018-12-04T15:55:13.3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3" autoAdjust="0"/>
    <p:restoredTop sz="94096" autoAdjust="0"/>
  </p:normalViewPr>
  <p:slideViewPr>
    <p:cSldViewPr snapToGrid="0">
      <p:cViewPr varScale="1">
        <p:scale>
          <a:sx n="88" d="100"/>
          <a:sy n="88" d="100"/>
        </p:scale>
        <p:origin x="264" y="30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76"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 Id="rId7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i Medved" userId="e96b780a-d618-4869-835e-ca7d43a97e14" providerId="ADAL" clId="{80F9450F-D3A9-461D-A293-68929335B07A}"/>
    <pc:docChg chg="modMainMaster">
      <pc:chgData name="Tomi Medved" userId="e96b780a-d618-4869-835e-ca7d43a97e14" providerId="ADAL" clId="{80F9450F-D3A9-461D-A293-68929335B07A}" dt="2018-12-04T15:55:13.399" v="13"/>
      <pc:docMkLst>
        <pc:docMk/>
      </pc:docMkLst>
      <pc:sldMasterChg chg="modSldLayout">
        <pc:chgData name="Tomi Medved" userId="e96b780a-d618-4869-835e-ca7d43a97e14" providerId="ADAL" clId="{80F9450F-D3A9-461D-A293-68929335B07A}" dt="2018-12-04T15:55:13.399" v="13"/>
        <pc:sldMasterMkLst>
          <pc:docMk/>
          <pc:sldMasterMk cId="1223945191" sldId="2147483674"/>
        </pc:sldMasterMkLst>
        <pc:sldLayoutChg chg="addSp modSp">
          <pc:chgData name="Tomi Medved" userId="e96b780a-d618-4869-835e-ca7d43a97e14" providerId="ADAL" clId="{80F9450F-D3A9-461D-A293-68929335B07A}" dt="2018-12-04T15:55:13.399" v="13"/>
          <pc:sldLayoutMkLst>
            <pc:docMk/>
            <pc:sldMasterMk cId="1223945191" sldId="2147483674"/>
            <pc:sldLayoutMk cId="2221954655" sldId="2147483689"/>
          </pc:sldLayoutMkLst>
          <pc:spChg chg="add mod">
            <ac:chgData name="Tomi Medved" userId="e96b780a-d618-4869-835e-ca7d43a97e14" providerId="ADAL" clId="{80F9450F-D3A9-461D-A293-68929335B07A}" dt="2018-12-04T15:53:22.382" v="3"/>
            <ac:spMkLst>
              <pc:docMk/>
              <pc:sldMasterMk cId="1223945191" sldId="2147483674"/>
              <pc:sldLayoutMk cId="2221954655" sldId="2147483689"/>
              <ac:spMk id="2" creationId="{B1DD91E3-07BF-4E5F-AE9E-78BB894F1CE9}"/>
            </ac:spMkLst>
          </pc:spChg>
          <pc:spChg chg="add mod">
            <ac:chgData name="Tomi Medved" userId="e96b780a-d618-4869-835e-ca7d43a97e14" providerId="ADAL" clId="{80F9450F-D3A9-461D-A293-68929335B07A}" dt="2018-12-04T15:53:59.591" v="7"/>
            <ac:spMkLst>
              <pc:docMk/>
              <pc:sldMasterMk cId="1223945191" sldId="2147483674"/>
              <pc:sldLayoutMk cId="2221954655" sldId="2147483689"/>
              <ac:spMk id="5" creationId="{E13D7382-0997-4B3B-BE94-581C267DB6A9}"/>
            </ac:spMkLst>
          </pc:spChg>
          <pc:spChg chg="add mod">
            <ac:chgData name="Tomi Medved" userId="e96b780a-d618-4869-835e-ca7d43a97e14" providerId="ADAL" clId="{80F9450F-D3A9-461D-A293-68929335B07A}" dt="2018-12-04T15:54:27.780" v="10"/>
            <ac:spMkLst>
              <pc:docMk/>
              <pc:sldMasterMk cId="1223945191" sldId="2147483674"/>
              <pc:sldLayoutMk cId="2221954655" sldId="2147483689"/>
              <ac:spMk id="7" creationId="{CA85BF34-675D-437A-B031-A31766A57ADC}"/>
            </ac:spMkLst>
          </pc:spChg>
          <pc:spChg chg="add mod">
            <ac:chgData name="Tomi Medved" userId="e96b780a-d618-4869-835e-ca7d43a97e14" providerId="ADAL" clId="{80F9450F-D3A9-461D-A293-68929335B07A}" dt="2018-12-04T15:55:13.399" v="13"/>
            <ac:spMkLst>
              <pc:docMk/>
              <pc:sldMasterMk cId="1223945191" sldId="2147483674"/>
              <pc:sldLayoutMk cId="2221954655" sldId="2147483689"/>
              <ac:spMk id="8" creationId="{B02EDB89-9395-4D62-A7AF-0379A4CCB255}"/>
            </ac:spMkLst>
          </pc:spChg>
        </pc:sldLayoutChg>
      </pc:sldMasterChg>
    </pc:docChg>
  </pc:docChgLst>
  <pc:docChgLst>
    <pc:chgData name="Tomi Medved" userId="e96b780a-d618-4869-835e-ca7d43a97e14" providerId="ADAL" clId="{F2CCB994-91C2-489C-8F12-3C9AA8EB0D02}"/>
    <pc:docChg chg="undo custSel modSld modMainMaster">
      <pc:chgData name="Tomi Medved" userId="e96b780a-d618-4869-835e-ca7d43a97e14" providerId="ADAL" clId="{F2CCB994-91C2-489C-8F12-3C9AA8EB0D02}" dt="2018-12-04T15:12:18.116" v="132"/>
      <pc:docMkLst>
        <pc:docMk/>
      </pc:docMkLst>
      <pc:sldChg chg="addSp delSp modSp">
        <pc:chgData name="Tomi Medved" userId="e96b780a-d618-4869-835e-ca7d43a97e14" providerId="ADAL" clId="{F2CCB994-91C2-489C-8F12-3C9AA8EB0D02}" dt="2018-11-30T16:54:46.428" v="20" actId="20577"/>
        <pc:sldMkLst>
          <pc:docMk/>
          <pc:sldMk cId="969764677" sldId="256"/>
        </pc:sldMkLst>
        <pc:spChg chg="add del mod">
          <ac:chgData name="Tomi Medved" userId="e96b780a-d618-4869-835e-ca7d43a97e14" providerId="ADAL" clId="{F2CCB994-91C2-489C-8F12-3C9AA8EB0D02}" dt="2018-11-30T16:54:16.789" v="3"/>
          <ac:spMkLst>
            <pc:docMk/>
            <pc:sldMk cId="969764677" sldId="256"/>
            <ac:spMk id="2" creationId="{4C29582D-B0D4-4E5C-85B8-B47D29B2CCCB}"/>
          </ac:spMkLst>
        </pc:spChg>
        <pc:spChg chg="mod">
          <ac:chgData name="Tomi Medved" userId="e96b780a-d618-4869-835e-ca7d43a97e14" providerId="ADAL" clId="{F2CCB994-91C2-489C-8F12-3C9AA8EB0D02}" dt="2018-11-30T16:54:46.428" v="20" actId="20577"/>
          <ac:spMkLst>
            <pc:docMk/>
            <pc:sldMk cId="969764677" sldId="256"/>
            <ac:spMk id="15" creationId="{5FD2B611-4DC8-40BD-9774-E863BE959BFB}"/>
          </ac:spMkLst>
        </pc:spChg>
        <pc:spChg chg="add del">
          <ac:chgData name="Tomi Medved" userId="e96b780a-d618-4869-835e-ca7d43a97e14" providerId="ADAL" clId="{F2CCB994-91C2-489C-8F12-3C9AA8EB0D02}" dt="2018-11-30T16:54:16.789" v="3"/>
          <ac:spMkLst>
            <pc:docMk/>
            <pc:sldMk cId="969764677" sldId="256"/>
            <ac:spMk id="16" creationId="{EF80F41B-DB4A-4263-B236-E9C5B191642C}"/>
          </ac:spMkLst>
        </pc:spChg>
        <pc:spChg chg="mod">
          <ac:chgData name="Tomi Medved" userId="e96b780a-d618-4869-835e-ca7d43a97e14" providerId="ADAL" clId="{F2CCB994-91C2-489C-8F12-3C9AA8EB0D02}" dt="2018-11-30T16:54:37.654" v="6" actId="6549"/>
          <ac:spMkLst>
            <pc:docMk/>
            <pc:sldMk cId="969764677" sldId="256"/>
            <ac:spMk id="17" creationId="{F75F311F-0F38-487D-AA48-D669A13A6C75}"/>
          </ac:spMkLst>
        </pc:spChg>
      </pc:sldChg>
      <pc:sldMasterChg chg="delSp modSldLayout">
        <pc:chgData name="Tomi Medved" userId="e96b780a-d618-4869-835e-ca7d43a97e14" providerId="ADAL" clId="{F2CCB994-91C2-489C-8F12-3C9AA8EB0D02}" dt="2018-12-04T15:12:18.116" v="132"/>
        <pc:sldMasterMkLst>
          <pc:docMk/>
          <pc:sldMasterMk cId="1223945191" sldId="2147483674"/>
        </pc:sldMasterMkLst>
        <pc:spChg chg="del">
          <ac:chgData name="Tomi Medved" userId="e96b780a-d618-4869-835e-ca7d43a97e14" providerId="ADAL" clId="{F2CCB994-91C2-489C-8F12-3C9AA8EB0D02}" dt="2018-11-30T16:57:21.682" v="21" actId="478"/>
          <ac:spMkLst>
            <pc:docMk/>
            <pc:sldMasterMk cId="1223945191" sldId="2147483674"/>
            <ac:spMk id="5" creationId="{00000000-0000-0000-0000-000000000000}"/>
          </ac:spMkLst>
        </pc:spChg>
        <pc:sldLayoutChg chg="addSp delSp modSp setBg">
          <pc:chgData name="Tomi Medved" userId="e96b780a-d618-4869-835e-ca7d43a97e14" providerId="ADAL" clId="{F2CCB994-91C2-489C-8F12-3C9AA8EB0D02}" dt="2018-12-04T15:12:18.116" v="132"/>
          <pc:sldLayoutMkLst>
            <pc:docMk/>
            <pc:sldMasterMk cId="1223945191" sldId="2147483674"/>
            <pc:sldLayoutMk cId="1827435512" sldId="2147483676"/>
          </pc:sldLayoutMkLst>
          <pc:spChg chg="add del mod">
            <ac:chgData name="Tomi Medved" userId="e96b780a-d618-4869-835e-ca7d43a97e14" providerId="ADAL" clId="{F2CCB994-91C2-489C-8F12-3C9AA8EB0D02}" dt="2018-12-04T15:12:17.157" v="131" actId="478"/>
            <ac:spMkLst>
              <pc:docMk/>
              <pc:sldMasterMk cId="1223945191" sldId="2147483674"/>
              <pc:sldLayoutMk cId="1827435512" sldId="2147483676"/>
              <ac:spMk id="8" creationId="{E66754FC-6E80-4EA2-80EB-1951510B75FD}"/>
            </ac:spMkLst>
          </pc:spChg>
        </pc:sldLayoutChg>
        <pc:sldLayoutChg chg="delSp">
          <pc:chgData name="Tomi Medved" userId="e96b780a-d618-4869-835e-ca7d43a97e14" providerId="ADAL" clId="{F2CCB994-91C2-489C-8F12-3C9AA8EB0D02}" dt="2018-11-30T16:57:25.698" v="22" actId="478"/>
          <pc:sldLayoutMkLst>
            <pc:docMk/>
            <pc:sldMasterMk cId="1223945191" sldId="2147483674"/>
            <pc:sldLayoutMk cId="4026396187" sldId="2147483677"/>
          </pc:sldLayoutMkLst>
          <pc:spChg chg="del">
            <ac:chgData name="Tomi Medved" userId="e96b780a-d618-4869-835e-ca7d43a97e14" providerId="ADAL" clId="{F2CCB994-91C2-489C-8F12-3C9AA8EB0D02}" dt="2018-11-30T16:57:25.698" v="22" actId="478"/>
            <ac:spMkLst>
              <pc:docMk/>
              <pc:sldMasterMk cId="1223945191" sldId="2147483674"/>
              <pc:sldLayoutMk cId="4026396187" sldId="2147483677"/>
              <ac:spMk id="5" creationId="{00000000-0000-0000-0000-000000000000}"/>
            </ac:spMkLst>
          </pc:spChg>
        </pc:sldLayoutChg>
        <pc:sldLayoutChg chg="delSp">
          <pc:chgData name="Tomi Medved" userId="e96b780a-d618-4869-835e-ca7d43a97e14" providerId="ADAL" clId="{F2CCB994-91C2-489C-8F12-3C9AA8EB0D02}" dt="2018-11-30T16:57:29.273" v="23" actId="478"/>
          <pc:sldLayoutMkLst>
            <pc:docMk/>
            <pc:sldMasterMk cId="1223945191" sldId="2147483674"/>
            <pc:sldLayoutMk cId="2847646786" sldId="2147483678"/>
          </pc:sldLayoutMkLst>
          <pc:spChg chg="del">
            <ac:chgData name="Tomi Medved" userId="e96b780a-d618-4869-835e-ca7d43a97e14" providerId="ADAL" clId="{F2CCB994-91C2-489C-8F12-3C9AA8EB0D02}" dt="2018-11-30T16:57:29.273" v="23" actId="478"/>
            <ac:spMkLst>
              <pc:docMk/>
              <pc:sldMasterMk cId="1223945191" sldId="2147483674"/>
              <pc:sldLayoutMk cId="2847646786" sldId="2147483678"/>
              <ac:spMk id="6" creationId="{00000000-0000-0000-0000-000000000000}"/>
            </ac:spMkLst>
          </pc:spChg>
        </pc:sldLayoutChg>
        <pc:sldLayoutChg chg="delSp">
          <pc:chgData name="Tomi Medved" userId="e96b780a-d618-4869-835e-ca7d43a97e14" providerId="ADAL" clId="{F2CCB994-91C2-489C-8F12-3C9AA8EB0D02}" dt="2018-11-30T16:57:39.338" v="24" actId="478"/>
          <pc:sldLayoutMkLst>
            <pc:docMk/>
            <pc:sldMasterMk cId="1223945191" sldId="2147483674"/>
            <pc:sldLayoutMk cId="3087067410" sldId="2147483679"/>
          </pc:sldLayoutMkLst>
          <pc:spChg chg="del">
            <ac:chgData name="Tomi Medved" userId="e96b780a-d618-4869-835e-ca7d43a97e14" providerId="ADAL" clId="{F2CCB994-91C2-489C-8F12-3C9AA8EB0D02}" dt="2018-11-30T16:57:39.338" v="24" actId="478"/>
            <ac:spMkLst>
              <pc:docMk/>
              <pc:sldMasterMk cId="1223945191" sldId="2147483674"/>
              <pc:sldLayoutMk cId="3087067410" sldId="2147483679"/>
              <ac:spMk id="8" creationId="{00000000-0000-0000-0000-000000000000}"/>
            </ac:spMkLst>
          </pc:spChg>
        </pc:sldLayoutChg>
        <pc:sldLayoutChg chg="delSp">
          <pc:chgData name="Tomi Medved" userId="e96b780a-d618-4869-835e-ca7d43a97e14" providerId="ADAL" clId="{F2CCB994-91C2-489C-8F12-3C9AA8EB0D02}" dt="2018-11-30T16:57:43.540" v="25" actId="478"/>
          <pc:sldLayoutMkLst>
            <pc:docMk/>
            <pc:sldMasterMk cId="1223945191" sldId="2147483674"/>
            <pc:sldLayoutMk cId="2269707627" sldId="2147483682"/>
          </pc:sldLayoutMkLst>
          <pc:spChg chg="del">
            <ac:chgData name="Tomi Medved" userId="e96b780a-d618-4869-835e-ca7d43a97e14" providerId="ADAL" clId="{F2CCB994-91C2-489C-8F12-3C9AA8EB0D02}" dt="2018-11-30T16:57:43.540" v="25" actId="478"/>
            <ac:spMkLst>
              <pc:docMk/>
              <pc:sldMasterMk cId="1223945191" sldId="2147483674"/>
              <pc:sldLayoutMk cId="2269707627" sldId="2147483682"/>
              <ac:spMk id="8" creationId="{4DF00DB4-9DAA-4841-BB7E-E519F91D38BE}"/>
            </ac:spMkLst>
          </pc:spChg>
        </pc:sldLayoutChg>
        <pc:sldLayoutChg chg="delSp">
          <pc:chgData name="Tomi Medved" userId="e96b780a-d618-4869-835e-ca7d43a97e14" providerId="ADAL" clId="{F2CCB994-91C2-489C-8F12-3C9AA8EB0D02}" dt="2018-11-30T16:57:45.472" v="26" actId="478"/>
          <pc:sldLayoutMkLst>
            <pc:docMk/>
            <pc:sldMasterMk cId="1223945191" sldId="2147483674"/>
            <pc:sldLayoutMk cId="895533046" sldId="2147483683"/>
          </pc:sldLayoutMkLst>
          <pc:spChg chg="del">
            <ac:chgData name="Tomi Medved" userId="e96b780a-d618-4869-835e-ca7d43a97e14" providerId="ADAL" clId="{F2CCB994-91C2-489C-8F12-3C9AA8EB0D02}" dt="2018-11-30T16:57:45.472" v="26" actId="478"/>
            <ac:spMkLst>
              <pc:docMk/>
              <pc:sldMasterMk cId="1223945191" sldId="2147483674"/>
              <pc:sldLayoutMk cId="895533046" sldId="2147483683"/>
              <ac:spMk id="8" creationId="{879C3905-E138-4CAA-BFB2-388FFDFCA7FF}"/>
            </ac:spMkLst>
          </pc:spChg>
        </pc:sldLayoutChg>
        <pc:sldLayoutChg chg="delSp">
          <pc:chgData name="Tomi Medved" userId="e96b780a-d618-4869-835e-ca7d43a97e14" providerId="ADAL" clId="{F2CCB994-91C2-489C-8F12-3C9AA8EB0D02}" dt="2018-11-30T16:57:50.856" v="27" actId="478"/>
          <pc:sldLayoutMkLst>
            <pc:docMk/>
            <pc:sldMasterMk cId="1223945191" sldId="2147483674"/>
            <pc:sldLayoutMk cId="2590532246" sldId="2147483684"/>
          </pc:sldLayoutMkLst>
          <pc:spChg chg="del">
            <ac:chgData name="Tomi Medved" userId="e96b780a-d618-4869-835e-ca7d43a97e14" providerId="ADAL" clId="{F2CCB994-91C2-489C-8F12-3C9AA8EB0D02}" dt="2018-11-30T16:57:50.856" v="27" actId="478"/>
            <ac:spMkLst>
              <pc:docMk/>
              <pc:sldMasterMk cId="1223945191" sldId="2147483674"/>
              <pc:sldLayoutMk cId="2590532246" sldId="2147483684"/>
              <ac:spMk id="7" creationId="{2CD13D43-882B-4353-B0F1-F5B107FD0887}"/>
            </ac:spMkLst>
          </pc:spChg>
        </pc:sldLayoutChg>
        <pc:sldLayoutChg chg="delSp">
          <pc:chgData name="Tomi Medved" userId="e96b780a-d618-4869-835e-ca7d43a97e14" providerId="ADAL" clId="{F2CCB994-91C2-489C-8F12-3C9AA8EB0D02}" dt="2018-11-30T16:57:57.097" v="28" actId="478"/>
          <pc:sldLayoutMkLst>
            <pc:docMk/>
            <pc:sldMasterMk cId="1223945191" sldId="2147483674"/>
            <pc:sldLayoutMk cId="3706609211" sldId="2147483688"/>
          </pc:sldLayoutMkLst>
          <pc:spChg chg="del">
            <ac:chgData name="Tomi Medved" userId="e96b780a-d618-4869-835e-ca7d43a97e14" providerId="ADAL" clId="{F2CCB994-91C2-489C-8F12-3C9AA8EB0D02}" dt="2018-11-30T16:57:57.097" v="28" actId="478"/>
            <ac:spMkLst>
              <pc:docMk/>
              <pc:sldMasterMk cId="1223945191" sldId="2147483674"/>
              <pc:sldLayoutMk cId="3706609211" sldId="2147483688"/>
              <ac:spMk id="4" creationId="{B9867955-C3AC-41F7-A7FD-EFF8FFDF8904}"/>
            </ac:spMkLst>
          </pc:spChg>
        </pc:sldLayoutChg>
        <pc:sldLayoutChg chg="addSp delSp modSp">
          <pc:chgData name="Tomi Medved" userId="e96b780a-d618-4869-835e-ca7d43a97e14" providerId="ADAL" clId="{F2CCB994-91C2-489C-8F12-3C9AA8EB0D02}" dt="2018-11-30T17:28:25.054" v="90"/>
          <pc:sldLayoutMkLst>
            <pc:docMk/>
            <pc:sldMasterMk cId="1223945191" sldId="2147483674"/>
            <pc:sldLayoutMk cId="2221954655" sldId="2147483689"/>
          </pc:sldLayoutMkLst>
          <pc:spChg chg="del">
            <ac:chgData name="Tomi Medved" userId="e96b780a-d618-4869-835e-ca7d43a97e14" providerId="ADAL" clId="{F2CCB994-91C2-489C-8F12-3C9AA8EB0D02}" dt="2018-11-30T16:58:00.131" v="29" actId="478"/>
            <ac:spMkLst>
              <pc:docMk/>
              <pc:sldMasterMk cId="1223945191" sldId="2147483674"/>
              <pc:sldLayoutMk cId="2221954655" sldId="2147483689"/>
              <ac:spMk id="3" creationId="{63635BF8-EFBB-4DB4-9146-1690FF741430}"/>
            </ac:spMkLst>
          </pc:spChg>
          <pc:spChg chg="add mod">
            <ac:chgData name="Tomi Medved" userId="e96b780a-d618-4869-835e-ca7d43a97e14" providerId="ADAL" clId="{F2CCB994-91C2-489C-8F12-3C9AA8EB0D02}" dt="2018-11-30T17:06:24.447" v="60" actId="113"/>
            <ac:spMkLst>
              <pc:docMk/>
              <pc:sldMasterMk cId="1223945191" sldId="2147483674"/>
              <pc:sldLayoutMk cId="2221954655" sldId="2147483689"/>
              <ac:spMk id="7" creationId="{BFD081C6-37E6-40D7-B6C1-EB9312A4FFAB}"/>
            </ac:spMkLst>
          </pc:spChg>
          <pc:spChg chg="add mod">
            <ac:chgData name="Tomi Medved" userId="e96b780a-d618-4869-835e-ca7d43a97e14" providerId="ADAL" clId="{F2CCB994-91C2-489C-8F12-3C9AA8EB0D02}" dt="2018-11-30T17:06:34.302" v="62" actId="1076"/>
            <ac:spMkLst>
              <pc:docMk/>
              <pc:sldMasterMk cId="1223945191" sldId="2147483674"/>
              <pc:sldLayoutMk cId="2221954655" sldId="2147483689"/>
              <ac:spMk id="8" creationId="{33D54B94-B4A1-4BD5-A2A0-1AFC0F1F401B}"/>
            </ac:spMkLst>
          </pc:spChg>
          <pc:spChg chg="add mod">
            <ac:chgData name="Tomi Medved" userId="e96b780a-d618-4869-835e-ca7d43a97e14" providerId="ADAL" clId="{F2CCB994-91C2-489C-8F12-3C9AA8EB0D02}" dt="2018-11-30T17:27:45.531" v="88" actId="1076"/>
            <ac:spMkLst>
              <pc:docMk/>
              <pc:sldMasterMk cId="1223945191" sldId="2147483674"/>
              <pc:sldLayoutMk cId="2221954655" sldId="2147483689"/>
              <ac:spMk id="9" creationId="{836747A4-9524-47D7-A4F3-869FD12159E0}"/>
            </ac:spMkLst>
          </pc:spChg>
          <pc:spChg chg="mod">
            <ac:chgData name="Tomi Medved" userId="e96b780a-d618-4869-835e-ca7d43a97e14" providerId="ADAL" clId="{F2CCB994-91C2-489C-8F12-3C9AA8EB0D02}" dt="2018-11-30T17:27:48.426" v="89" actId="1076"/>
            <ac:spMkLst>
              <pc:docMk/>
              <pc:sldMasterMk cId="1223945191" sldId="2147483674"/>
              <pc:sldLayoutMk cId="2221954655" sldId="2147483689"/>
              <ac:spMk id="11" creationId="{185D5DE3-8553-4760-A627-695247551A24}"/>
            </ac:spMkLst>
          </pc:spChg>
          <pc:spChg chg="mod">
            <ac:chgData name="Tomi Medved" userId="e96b780a-d618-4869-835e-ca7d43a97e14" providerId="ADAL" clId="{F2CCB994-91C2-489C-8F12-3C9AA8EB0D02}" dt="2018-11-30T17:19:34.819" v="65" actId="207"/>
            <ac:spMkLst>
              <pc:docMk/>
              <pc:sldMasterMk cId="1223945191" sldId="2147483674"/>
              <pc:sldLayoutMk cId="2221954655" sldId="2147483689"/>
              <ac:spMk id="12" creationId="{3458C3A6-151F-408A-93E3-81C7FC49DD5A}"/>
            </ac:spMkLst>
          </pc:spChg>
          <pc:spChg chg="add">
            <ac:chgData name="Tomi Medved" userId="e96b780a-d618-4869-835e-ca7d43a97e14" providerId="ADAL" clId="{F2CCB994-91C2-489C-8F12-3C9AA8EB0D02}" dt="2018-11-30T17:28:25.054" v="90"/>
            <ac:spMkLst>
              <pc:docMk/>
              <pc:sldMasterMk cId="1223945191" sldId="2147483674"/>
              <pc:sldLayoutMk cId="2221954655" sldId="2147483689"/>
              <ac:spMk id="13" creationId="{FD004CF2-BD8A-41DB-BF98-B6CC30DD8BB2}"/>
            </ac:spMkLst>
          </pc:spChg>
        </pc:sldLayoutChg>
      </pc:sldMasterChg>
    </pc:docChg>
  </pc:docChgLst>
  <pc:docChgLst>
    <pc:chgData name="Tomi Medved" userId="e96b780a-d618-4869-835e-ca7d43a97e14" providerId="ADAL" clId="{86741089-8DD2-4B35-9FA5-D6C29EEDD015}"/>
    <pc:docChg chg="modSld">
      <pc:chgData name="Tomi Medved" userId="e96b780a-d618-4869-835e-ca7d43a97e14" providerId="ADAL" clId="{86741089-8DD2-4B35-9FA5-D6C29EEDD015}" dt="2018-12-04T21:36:46.399" v="56" actId="20577"/>
      <pc:docMkLst>
        <pc:docMk/>
      </pc:docMkLst>
      <pc:sldChg chg="modSp">
        <pc:chgData name="Tomi Medved" userId="e96b780a-d618-4869-835e-ca7d43a97e14" providerId="ADAL" clId="{86741089-8DD2-4B35-9FA5-D6C29EEDD015}" dt="2018-12-04T21:36:46.399" v="56" actId="20577"/>
        <pc:sldMkLst>
          <pc:docMk/>
          <pc:sldMk cId="969764677" sldId="256"/>
        </pc:sldMkLst>
        <pc:spChg chg="mod">
          <ac:chgData name="Tomi Medved" userId="e96b780a-d618-4869-835e-ca7d43a97e14" providerId="ADAL" clId="{86741089-8DD2-4B35-9FA5-D6C29EEDD015}" dt="2018-12-04T21:36:13.500" v="17" actId="20577"/>
          <ac:spMkLst>
            <pc:docMk/>
            <pc:sldMk cId="969764677" sldId="256"/>
            <ac:spMk id="15" creationId="{5FD2B611-4DC8-40BD-9774-E863BE959BFB}"/>
          </ac:spMkLst>
        </pc:spChg>
        <pc:spChg chg="mod">
          <ac:chgData name="Tomi Medved" userId="e96b780a-d618-4869-835e-ca7d43a97e14" providerId="ADAL" clId="{86741089-8DD2-4B35-9FA5-D6C29EEDD015}" dt="2018-12-04T21:36:46.399" v="56" actId="20577"/>
          <ac:spMkLst>
            <pc:docMk/>
            <pc:sldMk cId="969764677" sldId="256"/>
            <ac:spMk id="16" creationId="{EF80F41B-DB4A-4263-B236-E9C5B191642C}"/>
          </ac:spMkLst>
        </pc:spChg>
        <pc:spChg chg="mod">
          <ac:chgData name="Tomi Medved" userId="e96b780a-d618-4869-835e-ca7d43a97e14" providerId="ADAL" clId="{86741089-8DD2-4B35-9FA5-D6C29EEDD015}" dt="2018-12-04T21:36:42.432" v="49" actId="20577"/>
          <ac:spMkLst>
            <pc:docMk/>
            <pc:sldMk cId="969764677" sldId="256"/>
            <ac:spMk id="17" creationId="{F75F311F-0F38-487D-AA48-D669A13A6C7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D0674BAF-4BA4-4DC5-B55A-B3A56190504B}" type="datetimeFigureOut">
              <a:rPr lang="de-AT" smtClean="0"/>
              <a:t>09.02.2021</a:t>
            </a:fld>
            <a:endParaRPr lang="de-AT"/>
          </a:p>
        </p:txBody>
      </p:sp>
      <p:sp>
        <p:nvSpPr>
          <p:cNvPr id="4" name="Folienbildplatzhalt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8127C91A-5C4E-47E8-9806-E8419F3FFAAE}" type="slidenum">
              <a:rPr lang="de-AT" smtClean="0"/>
              <a:t>‹#›</a:t>
            </a:fld>
            <a:endParaRPr lang="de-AT"/>
          </a:p>
        </p:txBody>
      </p:sp>
    </p:spTree>
    <p:extLst>
      <p:ext uri="{BB962C8B-B14F-4D97-AF65-F5344CB8AC3E}">
        <p14:creationId xmlns:p14="http://schemas.microsoft.com/office/powerpoint/2010/main" val="346927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127C91A-5C4E-47E8-9806-E8419F3FFAAE}" type="slidenum">
              <a:rPr lang="de-AT" smtClean="0"/>
              <a:t>1</a:t>
            </a:fld>
            <a:endParaRPr lang="de-AT"/>
          </a:p>
        </p:txBody>
      </p:sp>
    </p:spTree>
    <p:extLst>
      <p:ext uri="{BB962C8B-B14F-4D97-AF65-F5344CB8AC3E}">
        <p14:creationId xmlns:p14="http://schemas.microsoft.com/office/powerpoint/2010/main" val="16942681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8" name="Rechteck 7"/>
          <p:cNvSpPr/>
          <p:nvPr userDrawn="1"/>
        </p:nvSpPr>
        <p:spPr>
          <a:xfrm>
            <a:off x="0" y="-1"/>
            <a:ext cx="12192000" cy="6844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p:cNvSpPr>
            <a:spLocks noGrp="1"/>
          </p:cNvSpPr>
          <p:nvPr>
            <p:ph type="ctrTitle"/>
          </p:nvPr>
        </p:nvSpPr>
        <p:spPr>
          <a:xfrm>
            <a:off x="5355299" y="2419815"/>
            <a:ext cx="5774327" cy="1135336"/>
          </a:xfrm>
        </p:spPr>
        <p:txBody>
          <a:bodyPr anchor="b"/>
          <a:lstStyle>
            <a:lvl1pPr algn="ctr">
              <a:defRPr lang="en-US" sz="2820" b="1" kern="1200" dirty="0">
                <a:solidFill>
                  <a:srgbClr val="344A5E"/>
                </a:solidFill>
                <a:latin typeface="Calibri" panose="020F0502020204030204"/>
                <a:ea typeface="+mn-ea"/>
                <a:cs typeface="+mn-cs"/>
              </a:defRPr>
            </a:lvl1pPr>
          </a:lstStyle>
          <a:p>
            <a:r>
              <a:rPr lang="de-DE" dirty="0" smtClean="0"/>
              <a:t>Titelmasterformat durch Klicken bearbeiten</a:t>
            </a:r>
            <a:endParaRPr lang="en-US" dirty="0"/>
          </a:p>
        </p:txBody>
      </p:sp>
      <p:sp>
        <p:nvSpPr>
          <p:cNvPr id="3" name="Untertitel 2"/>
          <p:cNvSpPr>
            <a:spLocks noGrp="1"/>
          </p:cNvSpPr>
          <p:nvPr>
            <p:ph type="subTitle" idx="1"/>
          </p:nvPr>
        </p:nvSpPr>
        <p:spPr>
          <a:xfrm>
            <a:off x="5676680" y="4189273"/>
            <a:ext cx="5452946" cy="1655762"/>
          </a:xfrm>
        </p:spPr>
        <p:txBody>
          <a:bodyPr/>
          <a:lstStyle>
            <a:lvl1pPr marL="0" indent="0" algn="ctr">
              <a:buNone/>
              <a:defRPr lang="en-US" sz="2468" kern="1200">
                <a:solidFill>
                  <a:srgbClr val="000000"/>
                </a:solidFill>
                <a:latin typeface="Calibri" panose="020F0502020204030204"/>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Formatvorlage des Untertitelmasters durch Klicken bearbeiten</a:t>
            </a:r>
            <a:endParaRPr lang="en-US" dirty="0"/>
          </a:p>
        </p:txBody>
      </p:sp>
      <p:sp>
        <p:nvSpPr>
          <p:cNvPr id="6" name="Foliennummernplatzhalt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Flussdiagramm: Manuelle Eingabe 6"/>
          <p:cNvSpPr/>
          <p:nvPr userDrawn="1"/>
        </p:nvSpPr>
        <p:spPr>
          <a:xfrm rot="5400000" flipH="1">
            <a:off x="-1609532" y="1609528"/>
            <a:ext cx="6858002" cy="3638943"/>
          </a:xfrm>
          <a:prstGeom prst="flowChartManualInput">
            <a:avLst/>
          </a:prstGeom>
          <a:solidFill>
            <a:srgbClr val="1B2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080311" y="-464118"/>
            <a:ext cx="3784776" cy="2676747"/>
          </a:xfrm>
          <a:prstGeom prst="rect">
            <a:avLst/>
          </a:prstGeom>
        </p:spPr>
      </p:pic>
      <p:pic>
        <p:nvPicPr>
          <p:cNvPr id="10" name="Kép 79"/>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29626" y="6191046"/>
            <a:ext cx="868720" cy="576219"/>
          </a:xfrm>
          <a:prstGeom prst="rect">
            <a:avLst/>
          </a:prstGeom>
          <a:noFill/>
        </p:spPr>
      </p:pic>
      <p:sp>
        <p:nvSpPr>
          <p:cNvPr id="11" name="Rechteck 10"/>
          <p:cNvSpPr/>
          <p:nvPr userDrawn="1"/>
        </p:nvSpPr>
        <p:spPr>
          <a:xfrm>
            <a:off x="-3" y="5182670"/>
            <a:ext cx="3013791" cy="1121461"/>
          </a:xfrm>
          <a:prstGeom prst="rect">
            <a:avLst/>
          </a:prstGeom>
        </p:spPr>
        <p:txBody>
          <a:bodyPr wrap="square">
            <a:spAutoFit/>
          </a:bodyPr>
          <a:lstStyle/>
          <a:p>
            <a:pPr algn="just" defTabSz="1218555">
              <a:lnSpc>
                <a:spcPct val="115000"/>
              </a:lnSpc>
              <a:spcAft>
                <a:spcPts val="705"/>
              </a:spcAft>
            </a:pPr>
            <a:r>
              <a:rPr lang="en-GB" sz="969" dirty="0">
                <a:solidFill>
                  <a:srgbClr val="FFFFFF"/>
                </a:solidFill>
                <a:latin typeface="Calibri" panose="020F0502020204030204" pitchFamily="34" charset="0"/>
                <a:ea typeface="Calibri" panose="020F0502020204030204" pitchFamily="34" charset="0"/>
                <a:cs typeface="Arial" panose="020B0604020202020204" pitchFamily="34" charset="0"/>
              </a:rPr>
              <a:t>This project has received funding from the European Union’s Horizon 2020 research and innovation programme under grant agreement no. 870157. This document reflects only the author’s view and the Commission is not responsible for any use that may be made of the information it contains.</a:t>
            </a:r>
            <a:endParaRPr lang="hr-HR" sz="969" dirty="0">
              <a:solidFill>
                <a:srgbClr val="FFFFFF"/>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747699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Naslov in vsebin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457200" indent="-457200">
              <a:buFont typeface="Wingdings" panose="05000000000000000000" pitchFamily="2" charset="2"/>
              <a:buChar char="§"/>
              <a:defRPr sz="3200">
                <a:solidFill>
                  <a:srgbClr val="344A5E"/>
                </a:solidFill>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5BFDBE3-7054-44CA-9459-0D90A3C0B4CE}"/>
              </a:ext>
            </a:extLst>
          </p:cNvPr>
          <p:cNvSpPr>
            <a:spLocks noGrp="1"/>
          </p:cNvSpPr>
          <p:nvPr>
            <p:ph type="title" hasCustomPrompt="1"/>
          </p:nvPr>
        </p:nvSpPr>
        <p:spPr/>
        <p:txBody>
          <a:bodyPr vert="horz" lIns="91440" tIns="45720" rIns="91440" bIns="45720" rtlCol="0" anchor="ctr">
            <a:normAutofit/>
          </a:bodyPr>
          <a:lstStyle>
            <a:lvl1pPr>
              <a:defRPr lang="sl-SI" sz="4000" dirty="0"/>
            </a:lvl1pPr>
          </a:lstStyle>
          <a:p>
            <a:pPr lvl="0"/>
            <a:r>
              <a:rPr lang="en-US" dirty="0"/>
              <a:t>WP 1 - Coordination</a:t>
            </a:r>
            <a:endParaRPr lang="sl-SI" dirty="0"/>
          </a:p>
        </p:txBody>
      </p:sp>
    </p:spTree>
    <p:extLst>
      <p:ext uri="{BB962C8B-B14F-4D97-AF65-F5344CB8AC3E}">
        <p14:creationId xmlns:p14="http://schemas.microsoft.com/office/powerpoint/2010/main" val="6130270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p>
            <a:fld id="{48A87A34-81AB-432B-8DAE-1953F412C126}" type="datetimeFigureOut">
              <a:rPr lang="en-US" smtClean="0"/>
              <a:pPr/>
              <a:t>2/9/2021</a:t>
            </a:fld>
            <a:endParaRPr lang="en-US" dirty="0"/>
          </a:p>
        </p:txBody>
      </p:sp>
      <p:sp>
        <p:nvSpPr>
          <p:cNvPr id="7" name="Foliennummernplatzhalt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226376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dirty="0" smtClean="0"/>
              <a:t>Titelmasterformat durch Klicken bearbeiten</a:t>
            </a:r>
            <a:endParaRPr lang="en-US" dirty="0"/>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p>
            <a:fld id="{48A87A34-81AB-432B-8DAE-1953F412C126}" type="datetimeFigureOut">
              <a:rPr lang="en-US" smtClean="0"/>
              <a:pPr/>
              <a:t>2/9/2021</a:t>
            </a:fld>
            <a:endParaRPr lang="en-US" dirty="0"/>
          </a:p>
        </p:txBody>
      </p:sp>
      <p:sp>
        <p:nvSpPr>
          <p:cNvPr id="9" name="Foliennummernplatzhalt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1649571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3298" y="363894"/>
            <a:ext cx="7044579" cy="989013"/>
          </a:xfrm>
        </p:spPr>
        <p:txBody>
          <a:bodyPr anchor="b"/>
          <a:lstStyle>
            <a:lvl1pPr>
              <a:defRPr sz="3200"/>
            </a:lvl1pPr>
          </a:lstStyle>
          <a:p>
            <a:r>
              <a:rPr lang="de-DE" dirty="0" smtClean="0"/>
              <a:t>Titelmasterformat durch Klicken bearbeiten</a:t>
            </a:r>
            <a:endParaRPr lang="en-US" dirty="0"/>
          </a:p>
        </p:txBody>
      </p:sp>
      <p:sp>
        <p:nvSpPr>
          <p:cNvPr id="3" name="Bildplatzhalter 2"/>
          <p:cNvSpPr>
            <a:spLocks noGrp="1"/>
          </p:cNvSpPr>
          <p:nvPr>
            <p:ph type="pic" idx="1"/>
          </p:nvPr>
        </p:nvSpPr>
        <p:spPr>
          <a:xfrm>
            <a:off x="5183188" y="1688841"/>
            <a:ext cx="6172200" cy="4172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48A87A34-81AB-432B-8DAE-1953F412C126}" type="datetimeFigureOut">
              <a:rPr lang="en-US" smtClean="0"/>
              <a:t>2/9/2021</a:t>
            </a:fld>
            <a:endParaRPr lang="en-US" dirty="0"/>
          </a:p>
        </p:txBody>
      </p:sp>
      <p:sp>
        <p:nvSpPr>
          <p:cNvPr id="7" name="Foliennummernplatzhalt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39144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Last slide">
    <p:spTree>
      <p:nvGrpSpPr>
        <p:cNvPr id="1" name=""/>
        <p:cNvGrpSpPr/>
        <p:nvPr/>
      </p:nvGrpSpPr>
      <p:grpSpPr>
        <a:xfrm>
          <a:off x="0" y="0"/>
          <a:ext cx="0" cy="0"/>
          <a:chOff x="0" y="0"/>
          <a:chExt cx="0" cy="0"/>
        </a:xfrm>
      </p:grpSpPr>
      <p:sp>
        <p:nvSpPr>
          <p:cNvPr id="8" name="Rechteck 7"/>
          <p:cNvSpPr/>
          <p:nvPr userDrawn="1"/>
        </p:nvSpPr>
        <p:spPr>
          <a:xfrm>
            <a:off x="0" y="-1"/>
            <a:ext cx="12192000" cy="6844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p:cNvSpPr>
            <a:spLocks noGrp="1"/>
          </p:cNvSpPr>
          <p:nvPr>
            <p:ph type="ctrTitle" hasCustomPrompt="1"/>
          </p:nvPr>
        </p:nvSpPr>
        <p:spPr>
          <a:xfrm>
            <a:off x="5355299" y="2419815"/>
            <a:ext cx="5774327" cy="1135336"/>
          </a:xfrm>
        </p:spPr>
        <p:txBody>
          <a:bodyPr anchor="b"/>
          <a:lstStyle>
            <a:lvl1pPr algn="ctr">
              <a:defRPr lang="en-US" sz="4000" b="0" kern="1200" baseline="0" dirty="0">
                <a:solidFill>
                  <a:srgbClr val="344A5E"/>
                </a:solidFill>
                <a:latin typeface="Calibri" panose="020F0502020204030204" pitchFamily="34" charset="0"/>
                <a:ea typeface="+mn-ea"/>
                <a:cs typeface="Calibri" panose="020F0502020204030204" pitchFamily="34" charset="0"/>
              </a:defRPr>
            </a:lvl1pPr>
          </a:lstStyle>
          <a:p>
            <a:r>
              <a:rPr lang="de-DE" dirty="0" err="1" smtClean="0"/>
              <a:t>Thank</a:t>
            </a:r>
            <a:r>
              <a:rPr lang="de-DE" dirty="0" smtClean="0"/>
              <a:t> </a:t>
            </a:r>
            <a:r>
              <a:rPr lang="de-DE" dirty="0" err="1" smtClean="0"/>
              <a:t>you</a:t>
            </a:r>
            <a:r>
              <a:rPr lang="de-DE" dirty="0" smtClean="0"/>
              <a:t> </a:t>
            </a:r>
            <a:r>
              <a:rPr lang="de-DE" dirty="0" err="1" smtClean="0"/>
              <a:t>for</a:t>
            </a:r>
            <a:r>
              <a:rPr lang="de-DE" dirty="0" smtClean="0"/>
              <a:t> </a:t>
            </a:r>
            <a:r>
              <a:rPr lang="de-DE" dirty="0" err="1" smtClean="0"/>
              <a:t>your</a:t>
            </a:r>
            <a:r>
              <a:rPr lang="de-DE" dirty="0" smtClean="0"/>
              <a:t> </a:t>
            </a:r>
            <a:r>
              <a:rPr lang="de-DE" dirty="0" err="1" smtClean="0"/>
              <a:t>attention</a:t>
            </a:r>
            <a:r>
              <a:rPr lang="de-DE" dirty="0" smtClean="0"/>
              <a:t>!</a:t>
            </a:r>
            <a:endParaRPr lang="en-US" dirty="0"/>
          </a:p>
        </p:txBody>
      </p:sp>
      <p:sp>
        <p:nvSpPr>
          <p:cNvPr id="3" name="Untertitel 2"/>
          <p:cNvSpPr>
            <a:spLocks noGrp="1"/>
          </p:cNvSpPr>
          <p:nvPr>
            <p:ph type="subTitle" idx="1"/>
          </p:nvPr>
        </p:nvSpPr>
        <p:spPr>
          <a:xfrm>
            <a:off x="5676680" y="4189273"/>
            <a:ext cx="5452946" cy="1655762"/>
          </a:xfrm>
        </p:spPr>
        <p:txBody>
          <a:bodyPr/>
          <a:lstStyle>
            <a:lvl1pPr marL="0" indent="0" algn="ctr">
              <a:buNone/>
              <a:defRPr lang="en-US" sz="2468" kern="1200">
                <a:solidFill>
                  <a:srgbClr val="000000"/>
                </a:solidFill>
                <a:latin typeface="Calibri" panose="020F0502020204030204"/>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Formatvorlage des Untertitelmasters durch Klicken bearbeiten</a:t>
            </a:r>
            <a:endParaRPr lang="en-US" dirty="0"/>
          </a:p>
        </p:txBody>
      </p:sp>
      <p:sp>
        <p:nvSpPr>
          <p:cNvPr id="6" name="Foliennummernplatzhalt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Flussdiagramm: Manuelle Eingabe 6"/>
          <p:cNvSpPr/>
          <p:nvPr userDrawn="1"/>
        </p:nvSpPr>
        <p:spPr>
          <a:xfrm rot="5400000" flipH="1">
            <a:off x="-1604867" y="1604863"/>
            <a:ext cx="6858002" cy="3648273"/>
          </a:xfrm>
          <a:prstGeom prst="flowChartManualInput">
            <a:avLst/>
          </a:prstGeom>
          <a:solidFill>
            <a:srgbClr val="1B2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068919" y="-464118"/>
            <a:ext cx="3796168" cy="2684804"/>
          </a:xfrm>
          <a:prstGeom prst="rect">
            <a:avLst/>
          </a:prstGeom>
        </p:spPr>
      </p:pic>
      <p:pic>
        <p:nvPicPr>
          <p:cNvPr id="10" name="Kép 79"/>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29626" y="6191046"/>
            <a:ext cx="868720" cy="576219"/>
          </a:xfrm>
          <a:prstGeom prst="rect">
            <a:avLst/>
          </a:prstGeom>
          <a:noFill/>
        </p:spPr>
      </p:pic>
      <p:sp>
        <p:nvSpPr>
          <p:cNvPr id="11" name="Rechteck 10"/>
          <p:cNvSpPr/>
          <p:nvPr userDrawn="1"/>
        </p:nvSpPr>
        <p:spPr>
          <a:xfrm>
            <a:off x="0" y="5168950"/>
            <a:ext cx="3024553" cy="1121461"/>
          </a:xfrm>
          <a:prstGeom prst="rect">
            <a:avLst/>
          </a:prstGeom>
        </p:spPr>
        <p:txBody>
          <a:bodyPr wrap="square">
            <a:spAutoFit/>
          </a:bodyPr>
          <a:lstStyle/>
          <a:p>
            <a:pPr algn="just" defTabSz="1218555">
              <a:lnSpc>
                <a:spcPct val="115000"/>
              </a:lnSpc>
              <a:spcAft>
                <a:spcPts val="705"/>
              </a:spcAft>
            </a:pPr>
            <a:r>
              <a:rPr lang="en-GB" sz="969" dirty="0">
                <a:solidFill>
                  <a:srgbClr val="FFFFFF"/>
                </a:solidFill>
                <a:latin typeface="Calibri" panose="020F0502020204030204" pitchFamily="34" charset="0"/>
                <a:ea typeface="Calibri" panose="020F0502020204030204" pitchFamily="34" charset="0"/>
                <a:cs typeface="Arial" panose="020B0604020202020204" pitchFamily="34" charset="0"/>
              </a:rPr>
              <a:t>This project has received funding from the European Union’s Horizon 2020 research and innovation programme under grant agreement no. 870157. This document reflects only the author’s view and the Commission is not responsible for any use that may be made of the information it contains.</a:t>
            </a:r>
            <a:endParaRPr lang="hr-HR" sz="969" dirty="0">
              <a:solidFill>
                <a:srgbClr val="FFFFFF"/>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061303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 und Inhalt">
    <p:bg>
      <p:bgRef idx="1001">
        <a:schemeClr val="bg1"/>
      </p:bgRef>
    </p:bg>
    <p:spTree>
      <p:nvGrpSpPr>
        <p:cNvPr id="1" name=""/>
        <p:cNvGrpSpPr/>
        <p:nvPr/>
      </p:nvGrpSpPr>
      <p:grpSpPr>
        <a:xfrm>
          <a:off x="0" y="0"/>
          <a:ext cx="0" cy="0"/>
          <a:chOff x="0" y="0"/>
          <a:chExt cx="0" cy="0"/>
        </a:xfrm>
      </p:grpSpPr>
      <p:sp>
        <p:nvSpPr>
          <p:cNvPr id="13" name="Titel 12"/>
          <p:cNvSpPr>
            <a:spLocks noGrp="1"/>
          </p:cNvSpPr>
          <p:nvPr>
            <p:ph type="title"/>
          </p:nvPr>
        </p:nvSpPr>
        <p:spPr/>
        <p:txBody>
          <a:bodyPr/>
          <a:lstStyle>
            <a:lvl1pPr>
              <a:defRPr/>
            </a:lvl1pPr>
          </a:lstStyle>
          <a:p>
            <a:r>
              <a:rPr lang="de-DE" dirty="0" smtClean="0"/>
              <a:t>Titelmasterformat durch Klicken bearbeiten</a:t>
            </a:r>
            <a:endParaRPr lang="de-AT" dirty="0"/>
          </a:p>
        </p:txBody>
      </p:sp>
      <p:sp>
        <p:nvSpPr>
          <p:cNvPr id="8" name="Inhaltsplatzhalter 7"/>
          <p:cNvSpPr>
            <a:spLocks noGrp="1"/>
          </p:cNvSpPr>
          <p:nvPr>
            <p:ph sz="quarter" idx="12"/>
          </p:nvPr>
        </p:nvSpPr>
        <p:spPr>
          <a:xfrm>
            <a:off x="816000" y="1916113"/>
            <a:ext cx="10752000" cy="4392612"/>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sp>
        <p:nvSpPr>
          <p:cNvPr id="10" name="Datumsplatzhalter 9"/>
          <p:cNvSpPr>
            <a:spLocks noGrp="1"/>
          </p:cNvSpPr>
          <p:nvPr>
            <p:ph type="dt" sz="half"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Fußzeilenplatzhalter 10"/>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oliennummernplatzhalter 11"/>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2D1A77-C809-4D0D-9BEE-B2D6A0E270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517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Zaobljeni pravokotnik 5">
            <a:extLst>
              <a:ext uri="{FF2B5EF4-FFF2-40B4-BE49-F238E27FC236}">
                <a16:creationId xmlns:a16="http://schemas.microsoft.com/office/drawing/2014/main" id="{EFC238EB-0563-4BC4-8891-CEB8D66DEE4A}"/>
              </a:ext>
            </a:extLst>
          </p:cNvPr>
          <p:cNvSpPr/>
          <p:nvPr userDrawn="1"/>
        </p:nvSpPr>
        <p:spPr>
          <a:xfrm>
            <a:off x="-1" y="365126"/>
            <a:ext cx="8792443" cy="967004"/>
          </a:xfrm>
          <a:custGeom>
            <a:avLst/>
            <a:gdLst>
              <a:gd name="connsiteX0" fmla="*/ 0 w 9507683"/>
              <a:gd name="connsiteY0" fmla="*/ 483502 h 967003"/>
              <a:gd name="connsiteX1" fmla="*/ 483502 w 9507683"/>
              <a:gd name="connsiteY1" fmla="*/ 0 h 967003"/>
              <a:gd name="connsiteX2" fmla="*/ 9024182 w 9507683"/>
              <a:gd name="connsiteY2" fmla="*/ 0 h 967003"/>
              <a:gd name="connsiteX3" fmla="*/ 9507684 w 9507683"/>
              <a:gd name="connsiteY3" fmla="*/ 483502 h 967003"/>
              <a:gd name="connsiteX4" fmla="*/ 9507683 w 9507683"/>
              <a:gd name="connsiteY4" fmla="*/ 483502 h 967003"/>
              <a:gd name="connsiteX5" fmla="*/ 9024181 w 9507683"/>
              <a:gd name="connsiteY5" fmla="*/ 967004 h 967003"/>
              <a:gd name="connsiteX6" fmla="*/ 483502 w 9507683"/>
              <a:gd name="connsiteY6" fmla="*/ 967003 h 967003"/>
              <a:gd name="connsiteX7" fmla="*/ 0 w 9507683"/>
              <a:gd name="connsiteY7" fmla="*/ 483501 h 967003"/>
              <a:gd name="connsiteX8" fmla="*/ 0 w 9507683"/>
              <a:gd name="connsiteY8" fmla="*/ 483502 h 967003"/>
              <a:gd name="connsiteX0" fmla="*/ 0 w 9507684"/>
              <a:gd name="connsiteY0" fmla="*/ 483502 h 967004"/>
              <a:gd name="connsiteX1" fmla="*/ 483502 w 9507684"/>
              <a:gd name="connsiteY1" fmla="*/ 0 h 967004"/>
              <a:gd name="connsiteX2" fmla="*/ 9024182 w 9507684"/>
              <a:gd name="connsiteY2" fmla="*/ 0 h 967004"/>
              <a:gd name="connsiteX3" fmla="*/ 9507684 w 9507684"/>
              <a:gd name="connsiteY3" fmla="*/ 483502 h 967004"/>
              <a:gd name="connsiteX4" fmla="*/ 9507683 w 9507684"/>
              <a:gd name="connsiteY4" fmla="*/ 483502 h 967004"/>
              <a:gd name="connsiteX5" fmla="*/ 9024181 w 9507684"/>
              <a:gd name="connsiteY5" fmla="*/ 967004 h 967004"/>
              <a:gd name="connsiteX6" fmla="*/ 483502 w 9507684"/>
              <a:gd name="connsiteY6" fmla="*/ 967003 h 967004"/>
              <a:gd name="connsiteX7" fmla="*/ 0 w 9507684"/>
              <a:gd name="connsiteY7" fmla="*/ 483501 h 967004"/>
              <a:gd name="connsiteX8" fmla="*/ 0 w 9507684"/>
              <a:gd name="connsiteY8" fmla="*/ 483502 h 967004"/>
              <a:gd name="connsiteX0" fmla="*/ 0 w 9507684"/>
              <a:gd name="connsiteY0" fmla="*/ 483501 h 967004"/>
              <a:gd name="connsiteX1" fmla="*/ 483502 w 9507684"/>
              <a:gd name="connsiteY1" fmla="*/ 0 h 967004"/>
              <a:gd name="connsiteX2" fmla="*/ 9024182 w 9507684"/>
              <a:gd name="connsiteY2" fmla="*/ 0 h 967004"/>
              <a:gd name="connsiteX3" fmla="*/ 9507684 w 9507684"/>
              <a:gd name="connsiteY3" fmla="*/ 483502 h 967004"/>
              <a:gd name="connsiteX4" fmla="*/ 9507683 w 9507684"/>
              <a:gd name="connsiteY4" fmla="*/ 483502 h 967004"/>
              <a:gd name="connsiteX5" fmla="*/ 9024181 w 9507684"/>
              <a:gd name="connsiteY5" fmla="*/ 967004 h 967004"/>
              <a:gd name="connsiteX6" fmla="*/ 483502 w 9507684"/>
              <a:gd name="connsiteY6" fmla="*/ 967003 h 967004"/>
              <a:gd name="connsiteX7" fmla="*/ 0 w 9507684"/>
              <a:gd name="connsiteY7" fmla="*/ 483501 h 967004"/>
              <a:gd name="connsiteX0" fmla="*/ 1067585 w 10091767"/>
              <a:gd name="connsiteY0" fmla="*/ 967003 h 967004"/>
              <a:gd name="connsiteX1" fmla="*/ 1067585 w 10091767"/>
              <a:gd name="connsiteY1" fmla="*/ 0 h 967004"/>
              <a:gd name="connsiteX2" fmla="*/ 9608265 w 10091767"/>
              <a:gd name="connsiteY2" fmla="*/ 0 h 967004"/>
              <a:gd name="connsiteX3" fmla="*/ 10091767 w 10091767"/>
              <a:gd name="connsiteY3" fmla="*/ 483502 h 967004"/>
              <a:gd name="connsiteX4" fmla="*/ 10091766 w 10091767"/>
              <a:gd name="connsiteY4" fmla="*/ 483502 h 967004"/>
              <a:gd name="connsiteX5" fmla="*/ 9608264 w 10091767"/>
              <a:gd name="connsiteY5" fmla="*/ 967004 h 967004"/>
              <a:gd name="connsiteX6" fmla="*/ 1067585 w 10091767"/>
              <a:gd name="connsiteY6" fmla="*/ 967003 h 967004"/>
              <a:gd name="connsiteX0" fmla="*/ 0 w 9024182"/>
              <a:gd name="connsiteY0" fmla="*/ 967003 h 967004"/>
              <a:gd name="connsiteX1" fmla="*/ 0 w 9024182"/>
              <a:gd name="connsiteY1" fmla="*/ 0 h 967004"/>
              <a:gd name="connsiteX2" fmla="*/ 8540680 w 9024182"/>
              <a:gd name="connsiteY2" fmla="*/ 0 h 967004"/>
              <a:gd name="connsiteX3" fmla="*/ 9024182 w 9024182"/>
              <a:gd name="connsiteY3" fmla="*/ 483502 h 967004"/>
              <a:gd name="connsiteX4" fmla="*/ 9024181 w 9024182"/>
              <a:gd name="connsiteY4" fmla="*/ 483502 h 967004"/>
              <a:gd name="connsiteX5" fmla="*/ 8540679 w 9024182"/>
              <a:gd name="connsiteY5" fmla="*/ 967004 h 967004"/>
              <a:gd name="connsiteX6" fmla="*/ 0 w 9024182"/>
              <a:gd name="connsiteY6" fmla="*/ 967003 h 96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4182" h="967004">
                <a:moveTo>
                  <a:pt x="0" y="967003"/>
                </a:moveTo>
                <a:lnTo>
                  <a:pt x="0" y="0"/>
                </a:lnTo>
                <a:lnTo>
                  <a:pt x="8540680" y="0"/>
                </a:lnTo>
                <a:cubicBezTo>
                  <a:pt x="8807711" y="0"/>
                  <a:pt x="9024182" y="216471"/>
                  <a:pt x="9024182" y="483502"/>
                </a:cubicBezTo>
                <a:lnTo>
                  <a:pt x="9024181" y="483502"/>
                </a:lnTo>
                <a:cubicBezTo>
                  <a:pt x="9024181" y="750533"/>
                  <a:pt x="8807710" y="967004"/>
                  <a:pt x="8540679" y="967004"/>
                </a:cubicBezTo>
                <a:lnTo>
                  <a:pt x="0" y="967003"/>
                </a:lnTo>
                <a:close/>
              </a:path>
            </a:pathLst>
          </a:custGeom>
          <a:solidFill>
            <a:srgbClr val="B1C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800" dirty="0"/>
          </a:p>
        </p:txBody>
      </p:sp>
      <p:sp>
        <p:nvSpPr>
          <p:cNvPr id="2" name="Titelplatzhalter 1"/>
          <p:cNvSpPr>
            <a:spLocks noGrp="1"/>
          </p:cNvSpPr>
          <p:nvPr>
            <p:ph type="title"/>
          </p:nvPr>
        </p:nvSpPr>
        <p:spPr>
          <a:xfrm>
            <a:off x="299172" y="184807"/>
            <a:ext cx="9721906" cy="1325563"/>
          </a:xfrm>
          <a:prstGeom prst="rect">
            <a:avLst/>
          </a:prstGeom>
        </p:spPr>
        <p:txBody>
          <a:bodyPr vert="horz" lIns="91440" tIns="45720" rIns="91440" bIns="45720" rtlCol="0" anchor="ctr">
            <a:normAutofit/>
          </a:bodyPr>
          <a:lstStyle/>
          <a:p>
            <a:r>
              <a:rPr lang="de-DE" dirty="0" smtClean="0"/>
              <a:t>Titelmasterformat durch Klicken bearbeiten</a:t>
            </a:r>
            <a:endParaRPr lang="en-US" dirty="0"/>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4" name="Datumsplatzhalter 3"/>
          <p:cNvSpPr>
            <a:spLocks noGrp="1"/>
          </p:cNvSpPr>
          <p:nvPr>
            <p:ph type="dt" sz="half" idx="2"/>
          </p:nvPr>
        </p:nvSpPr>
        <p:spPr>
          <a:xfrm>
            <a:off x="838200" y="64801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2/9/2021</a:t>
            </a:fld>
            <a:endParaRPr lang="en-US" dirty="0"/>
          </a:p>
        </p:txBody>
      </p:sp>
      <p:sp>
        <p:nvSpPr>
          <p:cNvPr id="6" name="Foliennummernplatzhalter 5"/>
          <p:cNvSpPr>
            <a:spLocks noGrp="1"/>
          </p:cNvSpPr>
          <p:nvPr>
            <p:ph type="sldNum" sz="quarter" idx="4"/>
          </p:nvPr>
        </p:nvSpPr>
        <p:spPr>
          <a:xfrm>
            <a:off x="9630643" y="6479156"/>
            <a:ext cx="8781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
        <p:nvSpPr>
          <p:cNvPr id="8" name="Rectangle: Single Corner Rounded 8">
            <a:extLst>
              <a:ext uri="{FF2B5EF4-FFF2-40B4-BE49-F238E27FC236}">
                <a16:creationId xmlns:a16="http://schemas.microsoft.com/office/drawing/2014/main" id="{3AFD93A4-3DFC-4917-8ABB-C862DB3EB9E3}"/>
              </a:ext>
            </a:extLst>
          </p:cNvPr>
          <p:cNvSpPr/>
          <p:nvPr userDrawn="1"/>
        </p:nvSpPr>
        <p:spPr>
          <a:xfrm>
            <a:off x="-360218" y="1286409"/>
            <a:ext cx="45719" cy="45719"/>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9" name="Straight Connector 8"/>
          <p:cNvCxnSpPr/>
          <p:nvPr userDrawn="1"/>
        </p:nvCxnSpPr>
        <p:spPr>
          <a:xfrm>
            <a:off x="401755" y="6479346"/>
            <a:ext cx="11325024" cy="0"/>
          </a:xfrm>
          <a:prstGeom prst="line">
            <a:avLst/>
          </a:prstGeom>
          <a:ln w="60325">
            <a:gradFill>
              <a:gsLst>
                <a:gs pos="28000">
                  <a:srgbClr val="90ACD7"/>
                </a:gs>
                <a:gs pos="7000">
                  <a:schemeClr val="accent5">
                    <a:lumMod val="75000"/>
                  </a:schemeClr>
                </a:gs>
                <a:gs pos="58000">
                  <a:schemeClr val="accent1">
                    <a:tint val="44500"/>
                    <a:satMod val="160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 name="Textfeld 9"/>
          <p:cNvSpPr txBox="1"/>
          <p:nvPr userDrawn="1"/>
        </p:nvSpPr>
        <p:spPr>
          <a:xfrm>
            <a:off x="4010025" y="6486525"/>
            <a:ext cx="4277453" cy="369332"/>
          </a:xfrm>
          <a:prstGeom prst="rect">
            <a:avLst/>
          </a:prstGeom>
          <a:noFill/>
        </p:spPr>
        <p:txBody>
          <a:bodyPr wrap="none" rtlCol="0">
            <a:spAutoFit/>
          </a:bodyPr>
          <a:lstStyle/>
          <a:p>
            <a:r>
              <a:rPr lang="en-US" i="1" dirty="0" err="1" smtClean="0">
                <a:solidFill>
                  <a:schemeClr val="tx2">
                    <a:lumMod val="75000"/>
                  </a:schemeClr>
                </a:solidFill>
                <a:latin typeface="Calibri" panose="020F0502020204030204" pitchFamily="34" charset="0"/>
                <a:cs typeface="Calibri" panose="020F0502020204030204" pitchFamily="34" charset="0"/>
              </a:rPr>
              <a:t>FleXible</a:t>
            </a:r>
            <a:r>
              <a:rPr lang="en-US" i="1" dirty="0" smtClean="0">
                <a:solidFill>
                  <a:schemeClr val="tx2">
                    <a:lumMod val="75000"/>
                  </a:schemeClr>
                </a:solidFill>
                <a:latin typeface="Calibri" panose="020F0502020204030204" pitchFamily="34" charset="0"/>
                <a:cs typeface="Calibri" panose="020F0502020204030204" pitchFamily="34" charset="0"/>
              </a:rPr>
              <a:t> user-</a:t>
            </a:r>
            <a:r>
              <a:rPr lang="en-US" i="1" dirty="0" err="1" smtClean="0">
                <a:solidFill>
                  <a:schemeClr val="tx2">
                    <a:lumMod val="75000"/>
                  </a:schemeClr>
                </a:solidFill>
                <a:latin typeface="Calibri" panose="020F0502020204030204" pitchFamily="34" charset="0"/>
                <a:cs typeface="Calibri" panose="020F0502020204030204" pitchFamily="34" charset="0"/>
              </a:rPr>
              <a:t>CEntric</a:t>
            </a:r>
            <a:r>
              <a:rPr lang="en-US" i="1" dirty="0" smtClean="0">
                <a:solidFill>
                  <a:schemeClr val="tx2">
                    <a:lumMod val="75000"/>
                  </a:schemeClr>
                </a:solidFill>
                <a:latin typeface="Calibri" panose="020F0502020204030204" pitchFamily="34" charset="0"/>
                <a:cs typeface="Calibri" panose="020F0502020204030204" pitchFamily="34" charset="0"/>
              </a:rPr>
              <a:t> Energy </a:t>
            </a:r>
            <a:r>
              <a:rPr lang="en-US" i="1" dirty="0" err="1" smtClean="0">
                <a:solidFill>
                  <a:schemeClr val="tx2">
                    <a:lumMod val="75000"/>
                  </a:schemeClr>
                </a:solidFill>
                <a:latin typeface="Calibri" panose="020F0502020204030204" pitchFamily="34" charset="0"/>
                <a:cs typeface="Calibri" panose="020F0502020204030204" pitchFamily="34" charset="0"/>
              </a:rPr>
              <a:t>poSitive</a:t>
            </a:r>
            <a:r>
              <a:rPr lang="en-US" i="1" dirty="0" smtClean="0">
                <a:solidFill>
                  <a:schemeClr val="tx2">
                    <a:lumMod val="75000"/>
                  </a:schemeClr>
                </a:solidFill>
                <a:latin typeface="Calibri" panose="020F0502020204030204" pitchFamily="34" charset="0"/>
                <a:cs typeface="Calibri" panose="020F0502020204030204" pitchFamily="34" charset="0"/>
              </a:rPr>
              <a:t> </a:t>
            </a:r>
            <a:r>
              <a:rPr lang="en-US" i="1" dirty="0" err="1" smtClean="0">
                <a:solidFill>
                  <a:schemeClr val="tx2">
                    <a:lumMod val="75000"/>
                  </a:schemeClr>
                </a:solidFill>
                <a:latin typeface="Calibri" panose="020F0502020204030204" pitchFamily="34" charset="0"/>
                <a:cs typeface="Calibri" panose="020F0502020204030204" pitchFamily="34" charset="0"/>
              </a:rPr>
              <a:t>houseS</a:t>
            </a:r>
            <a:endParaRPr lang="en-US" i="1" dirty="0">
              <a:solidFill>
                <a:schemeClr val="tx2">
                  <a:lumMod val="75000"/>
                </a:schemeClr>
              </a:solidFill>
              <a:latin typeface="Calibri" panose="020F0502020204030204" pitchFamily="34" charset="0"/>
              <a:cs typeface="Calibri" panose="020F0502020204030204" pitchFamily="34" charset="0"/>
            </a:endParaRPr>
          </a:p>
        </p:txBody>
      </p:sp>
      <p:pic>
        <p:nvPicPr>
          <p:cNvPr id="11" name="Grafik 10"/>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1188122" y="6504114"/>
            <a:ext cx="538657" cy="334153"/>
          </a:xfrm>
          <a:prstGeom prst="rect">
            <a:avLst/>
          </a:prstGeom>
          <a:noFill/>
          <a:ln>
            <a:noFill/>
          </a:ln>
        </p:spPr>
      </p:pic>
      <p:pic>
        <p:nvPicPr>
          <p:cNvPr id="12" name="Grafik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30643" y="-287554"/>
            <a:ext cx="2368258" cy="1674928"/>
          </a:xfrm>
          <a:prstGeom prst="rect">
            <a:avLst/>
          </a:prstGeom>
        </p:spPr>
      </p:pic>
    </p:spTree>
    <p:extLst>
      <p:ext uri="{BB962C8B-B14F-4D97-AF65-F5344CB8AC3E}">
        <p14:creationId xmlns:p14="http://schemas.microsoft.com/office/powerpoint/2010/main" val="606705217"/>
      </p:ext>
    </p:extLst>
  </p:cSld>
  <p:clrMap bg1="lt1" tx1="dk1" bg2="lt2" tx2="dk2" accent1="accent1" accent2="accent2" accent3="accent3" accent4="accent4" accent5="accent5" accent6="accent6" hlink="hlink" folHlink="folHlink"/>
  <p:sldLayoutIdLst>
    <p:sldLayoutId id="2147483911" r:id="rId1"/>
    <p:sldLayoutId id="2147483923" r:id="rId2"/>
    <p:sldLayoutId id="2147483914" r:id="rId3"/>
    <p:sldLayoutId id="2147483915" r:id="rId4"/>
    <p:sldLayoutId id="2147483919" r:id="rId5"/>
    <p:sldLayoutId id="2147483976" r:id="rId6"/>
    <p:sldLayoutId id="2147483977"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chemeClr val="tx1"/>
          </a:solidFill>
          <a:latin typeface="+mn-lt"/>
          <a:ea typeface="+mj-ea"/>
          <a:cs typeface="+mj-cs"/>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538268" y="2434591"/>
            <a:ext cx="7440372" cy="3544746"/>
          </a:xfrm>
        </p:spPr>
        <p:txBody>
          <a:bodyPr>
            <a:normAutofit/>
          </a:bodyPr>
          <a:lstStyle/>
          <a:p>
            <a:r>
              <a:rPr lang="de-AT" sz="4400" dirty="0" err="1"/>
              <a:t>Finnish</a:t>
            </a:r>
            <a:r>
              <a:rPr lang="de-AT" sz="4400" dirty="0"/>
              <a:t> </a:t>
            </a:r>
            <a:r>
              <a:rPr lang="de-AT" sz="4400" dirty="0" smtClean="0"/>
              <a:t>PEB </a:t>
            </a:r>
            <a:r>
              <a:rPr lang="de-AT" sz="4400" dirty="0" err="1" smtClean="0"/>
              <a:t>demonstration</a:t>
            </a:r>
            <a:r>
              <a:rPr lang="de-AT" sz="4400" dirty="0" smtClean="0"/>
              <a:t> </a:t>
            </a:r>
            <a:r>
              <a:rPr lang="de-AT" sz="4400" dirty="0" err="1"/>
              <a:t>site</a:t>
            </a:r>
            <a:r>
              <a:rPr lang="de-DE" sz="3200" i="1" dirty="0">
                <a:latin typeface="Trebuchet MS" panose="020B0703020202090204" pitchFamily="34" charset="0"/>
              </a:rPr>
              <a:t/>
            </a:r>
            <a:br>
              <a:rPr lang="de-DE" sz="3200" i="1" dirty="0">
                <a:latin typeface="Trebuchet MS" panose="020B0703020202090204" pitchFamily="34" charset="0"/>
              </a:rPr>
            </a:br>
            <a:r>
              <a:rPr lang="de-DE" sz="4400" dirty="0"/>
              <a:t>at </a:t>
            </a:r>
            <a:r>
              <a:rPr lang="de-DE" sz="4400" dirty="0" err="1"/>
              <a:t>Kalasatama</a:t>
            </a:r>
            <a:r>
              <a:rPr lang="de-DE" sz="4400" dirty="0"/>
              <a:t>, Helsinki</a:t>
            </a:r>
            <a:r>
              <a:rPr lang="hr-HR" sz="3200" b="0" dirty="0"/>
              <a:t/>
            </a:r>
            <a:br>
              <a:rPr lang="hr-HR" sz="3200" b="0" dirty="0"/>
            </a:br>
            <a:r>
              <a:rPr lang="hr-HR" dirty="0"/>
              <a:t/>
            </a:r>
            <a:br>
              <a:rPr lang="hr-HR" dirty="0"/>
            </a:br>
            <a:r>
              <a:rPr lang="fi-FI" dirty="0" smtClean="0"/>
              <a:t>Ismo Heimonen, </a:t>
            </a:r>
            <a:r>
              <a:rPr lang="fi-FI" dirty="0" smtClean="0"/>
              <a:t>VTT</a:t>
            </a:r>
            <a:br>
              <a:rPr lang="fi-FI" dirty="0" smtClean="0"/>
            </a:br>
            <a:r>
              <a:rPr lang="fi-FI" dirty="0" smtClean="0"/>
              <a:t>ismo.heimonen@vtt.fi</a:t>
            </a:r>
            <a:endParaRPr lang="de-AT" dirty="0">
              <a:solidFill>
                <a:schemeClr val="tx1"/>
              </a:solidFill>
            </a:endParaRPr>
          </a:p>
        </p:txBody>
      </p:sp>
    </p:spTree>
    <p:extLst>
      <p:ext uri="{BB962C8B-B14F-4D97-AF65-F5344CB8AC3E}">
        <p14:creationId xmlns:p14="http://schemas.microsoft.com/office/powerpoint/2010/main" val="4059260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800493" y="1510370"/>
            <a:ext cx="10515600" cy="4777308"/>
          </a:xfrm>
        </p:spPr>
        <p:txBody>
          <a:bodyPr>
            <a:noAutofit/>
          </a:bodyPr>
          <a:lstStyle/>
          <a:p>
            <a:r>
              <a:rPr lang="en-US" sz="2500" dirty="0"/>
              <a:t>3-11/2020: </a:t>
            </a:r>
            <a:r>
              <a:rPr lang="en-US" sz="2500" dirty="0" smtClean="0"/>
              <a:t>Planning for building permit</a:t>
            </a:r>
          </a:p>
          <a:p>
            <a:pPr lvl="1"/>
            <a:r>
              <a:rPr lang="en-US" sz="2100" dirty="0" smtClean="0"/>
              <a:t>Building permit </a:t>
            </a:r>
            <a:r>
              <a:rPr lang="en-US" sz="2100" smtClean="0"/>
              <a:t>expected 5/2021</a:t>
            </a:r>
            <a:endParaRPr lang="en-US" sz="2100" dirty="0"/>
          </a:p>
          <a:p>
            <a:r>
              <a:rPr lang="en-US" sz="2500" dirty="0" smtClean="0"/>
              <a:t>12/2020 - Detailed planning continues</a:t>
            </a:r>
          </a:p>
          <a:p>
            <a:r>
              <a:rPr lang="en-US" sz="2500" dirty="0" smtClean="0"/>
              <a:t>3/2021</a:t>
            </a:r>
            <a:r>
              <a:rPr lang="en-US" sz="2500" dirty="0"/>
              <a:t>: </a:t>
            </a:r>
            <a:r>
              <a:rPr lang="en-US" sz="2500" dirty="0" smtClean="0"/>
              <a:t>Marketing starts, pre-marketing</a:t>
            </a:r>
            <a:endParaRPr lang="en-US" sz="2500" dirty="0"/>
          </a:p>
          <a:p>
            <a:r>
              <a:rPr lang="en-US" sz="2500" dirty="0"/>
              <a:t>4-5/2021: </a:t>
            </a:r>
            <a:r>
              <a:rPr lang="en-US" sz="2500" dirty="0" smtClean="0"/>
              <a:t>selection of buyers, among interested ones (</a:t>
            </a:r>
            <a:r>
              <a:rPr lang="en-US" sz="2500" dirty="0" err="1" smtClean="0"/>
              <a:t>Hitas</a:t>
            </a:r>
            <a:r>
              <a:rPr lang="en-US" sz="2500" dirty="0"/>
              <a:t>-</a:t>
            </a:r>
            <a:r>
              <a:rPr lang="en-US" sz="2500" dirty="0" smtClean="0"/>
              <a:t>lottery)</a:t>
            </a:r>
            <a:endParaRPr lang="en-US" sz="2500" dirty="0"/>
          </a:p>
          <a:p>
            <a:r>
              <a:rPr lang="en-US" sz="2500" dirty="0"/>
              <a:t>5/2021 </a:t>
            </a:r>
            <a:r>
              <a:rPr lang="en-US" sz="2500" dirty="0" smtClean="0"/>
              <a:t>Start of sales ( after setting and presenting the governmental structure for the housing company) </a:t>
            </a:r>
          </a:p>
          <a:p>
            <a:r>
              <a:rPr lang="en-US" sz="2500" dirty="0" smtClean="0"/>
              <a:t>5-8/2021</a:t>
            </a:r>
            <a:r>
              <a:rPr lang="en-US" sz="2500" dirty="0"/>
              <a:t>: </a:t>
            </a:r>
            <a:r>
              <a:rPr lang="en-US" sz="2500" dirty="0" smtClean="0"/>
              <a:t>Cleaning the plot and preparatory construction works</a:t>
            </a:r>
            <a:endParaRPr lang="en-US" sz="2500" dirty="0"/>
          </a:p>
          <a:p>
            <a:r>
              <a:rPr lang="en-US" sz="2500" dirty="0"/>
              <a:t>9/2021-5/2023 </a:t>
            </a:r>
            <a:r>
              <a:rPr lang="en-US" sz="2500" dirty="0" smtClean="0"/>
              <a:t>construction</a:t>
            </a:r>
            <a:endParaRPr lang="en-US" sz="2500" dirty="0"/>
          </a:p>
        </p:txBody>
      </p:sp>
      <p:sp>
        <p:nvSpPr>
          <p:cNvPr id="3" name="Titel 2"/>
          <p:cNvSpPr>
            <a:spLocks noGrp="1"/>
          </p:cNvSpPr>
          <p:nvPr>
            <p:ph type="title"/>
          </p:nvPr>
        </p:nvSpPr>
        <p:spPr/>
        <p:txBody>
          <a:bodyPr/>
          <a:lstStyle/>
          <a:p>
            <a:r>
              <a:rPr lang="de-AT" dirty="0" err="1" smtClean="0">
                <a:solidFill>
                  <a:srgbClr val="344A5E"/>
                </a:solidFill>
              </a:rPr>
              <a:t>What‘s</a:t>
            </a:r>
            <a:r>
              <a:rPr lang="de-AT" dirty="0" smtClean="0">
                <a:solidFill>
                  <a:srgbClr val="344A5E"/>
                </a:solidFill>
              </a:rPr>
              <a:t> </a:t>
            </a:r>
            <a:r>
              <a:rPr lang="de-AT" dirty="0" err="1" smtClean="0">
                <a:solidFill>
                  <a:srgbClr val="344A5E"/>
                </a:solidFill>
              </a:rPr>
              <a:t>happening</a:t>
            </a:r>
            <a:r>
              <a:rPr lang="de-AT" dirty="0" smtClean="0">
                <a:solidFill>
                  <a:srgbClr val="344A5E"/>
                </a:solidFill>
              </a:rPr>
              <a:t> </a:t>
            </a:r>
            <a:r>
              <a:rPr lang="de-AT" dirty="0" err="1" smtClean="0">
                <a:solidFill>
                  <a:srgbClr val="344A5E"/>
                </a:solidFill>
              </a:rPr>
              <a:t>next</a:t>
            </a:r>
            <a:r>
              <a:rPr lang="de-AT" dirty="0" smtClean="0">
                <a:solidFill>
                  <a:srgbClr val="344A5E"/>
                </a:solidFill>
              </a:rPr>
              <a:t>?</a:t>
            </a:r>
            <a:endParaRPr lang="de-AT" dirty="0">
              <a:solidFill>
                <a:srgbClr val="344A5E"/>
              </a:solidFill>
            </a:endParaRPr>
          </a:p>
        </p:txBody>
      </p:sp>
    </p:spTree>
    <p:extLst>
      <p:ext uri="{BB962C8B-B14F-4D97-AF65-F5344CB8AC3E}">
        <p14:creationId xmlns:p14="http://schemas.microsoft.com/office/powerpoint/2010/main" val="583381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46908" y="1510370"/>
            <a:ext cx="10515600" cy="4351338"/>
          </a:xfrm>
        </p:spPr>
        <p:txBody>
          <a:bodyPr>
            <a:normAutofit fontScale="85000" lnSpcReduction="20000"/>
          </a:bodyPr>
          <a:lstStyle/>
          <a:p>
            <a:r>
              <a:rPr lang="fi-FI" sz="2800" dirty="0" smtClean="0"/>
              <a:t>Basso – </a:t>
            </a:r>
            <a:r>
              <a:rPr lang="fi-FI" sz="2800" dirty="0" err="1" smtClean="0"/>
              <a:t>developer</a:t>
            </a:r>
            <a:r>
              <a:rPr lang="fi-FI" sz="2800" dirty="0" smtClean="0"/>
              <a:t>, </a:t>
            </a:r>
            <a:r>
              <a:rPr lang="fi-FI" sz="2800" dirty="0" err="1" smtClean="0"/>
              <a:t>hosting</a:t>
            </a:r>
            <a:r>
              <a:rPr lang="fi-FI" sz="2800" dirty="0" smtClean="0"/>
              <a:t> </a:t>
            </a:r>
            <a:r>
              <a:rPr lang="fi-FI" sz="2800" dirty="0" err="1"/>
              <a:t>the</a:t>
            </a:r>
            <a:r>
              <a:rPr lang="fi-FI" sz="2800" dirty="0"/>
              <a:t> </a:t>
            </a:r>
            <a:r>
              <a:rPr lang="fi-FI" sz="2800" dirty="0" smtClean="0"/>
              <a:t>case, </a:t>
            </a:r>
            <a:r>
              <a:rPr lang="fi-FI" sz="2800" dirty="0" err="1" smtClean="0"/>
              <a:t>housing</a:t>
            </a:r>
            <a:r>
              <a:rPr lang="fi-FI" sz="2800" dirty="0" smtClean="0"/>
              <a:t> </a:t>
            </a:r>
            <a:r>
              <a:rPr lang="fi-FI" sz="2800" dirty="0" err="1" smtClean="0"/>
              <a:t>concepts</a:t>
            </a:r>
            <a:r>
              <a:rPr lang="fi-FI" sz="2800" dirty="0" smtClean="0"/>
              <a:t> </a:t>
            </a:r>
          </a:p>
          <a:p>
            <a:pPr lvl="1"/>
            <a:r>
              <a:rPr lang="fi-FI" sz="2400" dirty="0" smtClean="0"/>
              <a:t>SWECO </a:t>
            </a:r>
            <a:r>
              <a:rPr lang="fi-FI" sz="2400" dirty="0" err="1" smtClean="0"/>
              <a:t>planning</a:t>
            </a:r>
            <a:r>
              <a:rPr lang="fi-FI" sz="2400" dirty="0" smtClean="0"/>
              <a:t> team (</a:t>
            </a:r>
            <a:r>
              <a:rPr lang="fi-FI" sz="2400" dirty="0" err="1" smtClean="0"/>
              <a:t>architectural</a:t>
            </a:r>
            <a:r>
              <a:rPr lang="fi-FI" sz="2400" dirty="0" smtClean="0"/>
              <a:t>, </a:t>
            </a:r>
            <a:r>
              <a:rPr lang="fi-FI" sz="2400" dirty="0" err="1" smtClean="0"/>
              <a:t>structural</a:t>
            </a:r>
            <a:r>
              <a:rPr lang="fi-FI" sz="2400" dirty="0" smtClean="0"/>
              <a:t>, </a:t>
            </a:r>
            <a:r>
              <a:rPr lang="fi-FI" sz="2400" dirty="0" err="1" smtClean="0"/>
              <a:t>geo</a:t>
            </a:r>
            <a:r>
              <a:rPr lang="fi-FI" sz="2400" dirty="0" smtClean="0"/>
              <a:t>, </a:t>
            </a:r>
            <a:r>
              <a:rPr lang="fi-FI" sz="2400" dirty="0" err="1" smtClean="0"/>
              <a:t>elements</a:t>
            </a:r>
            <a:r>
              <a:rPr lang="fi-FI" sz="2400" dirty="0" smtClean="0"/>
              <a:t>, HVAC, </a:t>
            </a:r>
            <a:r>
              <a:rPr lang="fi-FI" sz="2400" dirty="0" err="1" smtClean="0"/>
              <a:t>electric</a:t>
            </a:r>
            <a:r>
              <a:rPr lang="fi-FI" sz="2400" dirty="0" smtClean="0"/>
              <a:t>, </a:t>
            </a:r>
            <a:r>
              <a:rPr lang="fi-FI" sz="2400" dirty="0" err="1" smtClean="0"/>
              <a:t>energy</a:t>
            </a:r>
            <a:r>
              <a:rPr lang="fi-FI" sz="2400" dirty="0" smtClean="0"/>
              <a:t>, </a:t>
            </a:r>
            <a:r>
              <a:rPr lang="fi-FI" sz="2400" dirty="0" err="1" smtClean="0"/>
              <a:t>automation</a:t>
            </a:r>
            <a:r>
              <a:rPr lang="fi-FI" sz="2400" dirty="0" smtClean="0"/>
              <a:t>, </a:t>
            </a:r>
            <a:r>
              <a:rPr lang="fi-FI" sz="2400" dirty="0" err="1" smtClean="0"/>
              <a:t>fire</a:t>
            </a:r>
            <a:r>
              <a:rPr lang="fi-FI" sz="2400" dirty="0" smtClean="0"/>
              <a:t>, </a:t>
            </a:r>
            <a:r>
              <a:rPr lang="fi-FI" sz="2400" dirty="0" err="1" smtClean="0"/>
              <a:t>field</a:t>
            </a:r>
            <a:r>
              <a:rPr lang="fi-FI" sz="2400" dirty="0" smtClean="0"/>
              <a:t> </a:t>
            </a:r>
            <a:r>
              <a:rPr lang="fi-FI" sz="2400" dirty="0" err="1" smtClean="0"/>
              <a:t>plans</a:t>
            </a:r>
            <a:r>
              <a:rPr lang="fi-FI" sz="2400" dirty="0" smtClean="0"/>
              <a:t>)</a:t>
            </a:r>
          </a:p>
          <a:p>
            <a:r>
              <a:rPr lang="fi-FI" sz="2800" dirty="0" err="1" smtClean="0"/>
              <a:t>Tomallen</a:t>
            </a:r>
            <a:r>
              <a:rPr lang="fi-FI" sz="2800" dirty="0" smtClean="0"/>
              <a:t> </a:t>
            </a:r>
            <a:r>
              <a:rPr lang="fi-FI" sz="2800" dirty="0" err="1" smtClean="0"/>
              <a:t>Senera</a:t>
            </a:r>
            <a:r>
              <a:rPr lang="fi-FI" sz="2800" dirty="0" smtClean="0"/>
              <a:t> – </a:t>
            </a:r>
            <a:r>
              <a:rPr lang="fi-FI" sz="2800" dirty="0" err="1" smtClean="0"/>
              <a:t>energy</a:t>
            </a:r>
            <a:r>
              <a:rPr lang="fi-FI" sz="2800" dirty="0" smtClean="0"/>
              <a:t> </a:t>
            </a:r>
            <a:r>
              <a:rPr lang="fi-FI" sz="2800" dirty="0" err="1" smtClean="0"/>
              <a:t>planning</a:t>
            </a:r>
            <a:r>
              <a:rPr lang="fi-FI" sz="2800" dirty="0" smtClean="0"/>
              <a:t>, </a:t>
            </a:r>
            <a:r>
              <a:rPr lang="fi-FI" sz="2800" dirty="0" err="1" smtClean="0"/>
              <a:t>geothermal</a:t>
            </a:r>
            <a:r>
              <a:rPr lang="fi-FI" sz="2800" dirty="0" smtClean="0"/>
              <a:t> &amp; </a:t>
            </a:r>
            <a:r>
              <a:rPr lang="fi-FI" sz="2800" dirty="0" err="1" smtClean="0"/>
              <a:t>hybrid</a:t>
            </a:r>
            <a:r>
              <a:rPr lang="fi-FI" sz="2800" dirty="0" smtClean="0"/>
              <a:t> </a:t>
            </a:r>
            <a:r>
              <a:rPr lang="fi-FI" sz="2800" dirty="0" err="1" smtClean="0"/>
              <a:t>systems</a:t>
            </a:r>
            <a:endParaRPr lang="fi-FI" sz="2800" dirty="0" smtClean="0"/>
          </a:p>
          <a:p>
            <a:r>
              <a:rPr lang="fi-FI" sz="2800" dirty="0" err="1" smtClean="0"/>
              <a:t>Gebwell</a:t>
            </a:r>
            <a:r>
              <a:rPr lang="fi-FI" sz="2800" dirty="0" smtClean="0"/>
              <a:t> – </a:t>
            </a:r>
            <a:r>
              <a:rPr lang="fi-FI" sz="2800" dirty="0" err="1" smtClean="0"/>
              <a:t>heat</a:t>
            </a:r>
            <a:r>
              <a:rPr lang="fi-FI" sz="2800" dirty="0" smtClean="0"/>
              <a:t> </a:t>
            </a:r>
            <a:r>
              <a:rPr lang="fi-FI" sz="2800" dirty="0" err="1" smtClean="0"/>
              <a:t>pumps</a:t>
            </a:r>
            <a:r>
              <a:rPr lang="fi-FI" sz="2800" dirty="0" smtClean="0"/>
              <a:t>, </a:t>
            </a:r>
            <a:r>
              <a:rPr lang="fi-FI" sz="2800" dirty="0" err="1" smtClean="0"/>
              <a:t>heating</a:t>
            </a:r>
            <a:r>
              <a:rPr lang="fi-FI" sz="2800" dirty="0" smtClean="0"/>
              <a:t> and </a:t>
            </a:r>
            <a:r>
              <a:rPr lang="fi-FI" sz="2800" dirty="0" err="1" smtClean="0"/>
              <a:t>cooling</a:t>
            </a:r>
            <a:r>
              <a:rPr lang="fi-FI" sz="2800" dirty="0" smtClean="0"/>
              <a:t> </a:t>
            </a:r>
            <a:r>
              <a:rPr lang="fi-FI" sz="2800" dirty="0" err="1" smtClean="0"/>
              <a:t>systems</a:t>
            </a:r>
            <a:r>
              <a:rPr lang="fi-FI" sz="2800" dirty="0" smtClean="0"/>
              <a:t> </a:t>
            </a:r>
          </a:p>
          <a:p>
            <a:r>
              <a:rPr lang="fi-FI" sz="2800" dirty="0" err="1" smtClean="0"/>
              <a:t>Muovitech</a:t>
            </a:r>
            <a:r>
              <a:rPr lang="fi-FI" sz="2800" dirty="0" smtClean="0"/>
              <a:t> – </a:t>
            </a:r>
            <a:r>
              <a:rPr lang="fi-FI" sz="2800" dirty="0" err="1" smtClean="0"/>
              <a:t>geothermal</a:t>
            </a:r>
            <a:r>
              <a:rPr lang="fi-FI" sz="2800" dirty="0" smtClean="0"/>
              <a:t> </a:t>
            </a:r>
            <a:r>
              <a:rPr lang="fi-FI" sz="2800" dirty="0" err="1" smtClean="0"/>
              <a:t>collectors</a:t>
            </a:r>
            <a:r>
              <a:rPr lang="fi-FI" sz="2800" dirty="0" smtClean="0"/>
              <a:t>, </a:t>
            </a:r>
            <a:r>
              <a:rPr lang="fi-FI" sz="2800" dirty="0" err="1" smtClean="0"/>
              <a:t>geothermal</a:t>
            </a:r>
            <a:r>
              <a:rPr lang="fi-FI" sz="2800" dirty="0" smtClean="0"/>
              <a:t> </a:t>
            </a:r>
            <a:r>
              <a:rPr lang="fi-FI" sz="2800" dirty="0" err="1" smtClean="0"/>
              <a:t>systems</a:t>
            </a:r>
            <a:endParaRPr lang="fi-FI" sz="2800" dirty="0" smtClean="0"/>
          </a:p>
          <a:p>
            <a:r>
              <a:rPr lang="fi-FI" sz="2800" dirty="0" err="1" smtClean="0"/>
              <a:t>Dualsun</a:t>
            </a:r>
            <a:r>
              <a:rPr lang="fi-FI" sz="2800" dirty="0" smtClean="0"/>
              <a:t> - PVT </a:t>
            </a:r>
            <a:r>
              <a:rPr lang="fi-FI" sz="2800" dirty="0" err="1" smtClean="0"/>
              <a:t>systems</a:t>
            </a:r>
            <a:endParaRPr lang="fi-FI" sz="2800" dirty="0" smtClean="0"/>
          </a:p>
          <a:p>
            <a:r>
              <a:rPr lang="fi-FI" sz="2800" dirty="0" smtClean="0"/>
              <a:t>VTT – </a:t>
            </a:r>
            <a:r>
              <a:rPr lang="fi-FI" sz="2800" dirty="0" err="1" smtClean="0"/>
              <a:t>research</a:t>
            </a:r>
            <a:r>
              <a:rPr lang="fi-FI" sz="2800" dirty="0" smtClean="0"/>
              <a:t>, </a:t>
            </a:r>
            <a:r>
              <a:rPr lang="fi-FI" sz="2800" dirty="0" err="1" smtClean="0"/>
              <a:t>performance</a:t>
            </a:r>
            <a:r>
              <a:rPr lang="fi-FI" sz="2800" dirty="0" smtClean="0"/>
              <a:t> </a:t>
            </a:r>
            <a:r>
              <a:rPr lang="fi-FI" sz="2800" dirty="0" err="1" smtClean="0"/>
              <a:t>evaluation</a:t>
            </a:r>
            <a:r>
              <a:rPr lang="fi-FI" sz="2800" dirty="0" smtClean="0"/>
              <a:t>, EXCESS WP4 </a:t>
            </a:r>
            <a:r>
              <a:rPr lang="fi-FI" sz="2800" dirty="0" err="1" smtClean="0"/>
              <a:t>lead</a:t>
            </a:r>
            <a:r>
              <a:rPr lang="fi-FI" sz="2800" dirty="0" smtClean="0"/>
              <a:t> </a:t>
            </a:r>
          </a:p>
          <a:p>
            <a:endParaRPr lang="fi-FI" sz="2800" dirty="0"/>
          </a:p>
          <a:p>
            <a:pPr marL="0" indent="0">
              <a:buNone/>
            </a:pPr>
            <a:r>
              <a:rPr lang="fi-FI" sz="2800" dirty="0" smtClean="0"/>
              <a:t>+ </a:t>
            </a:r>
            <a:r>
              <a:rPr lang="fi-FI" sz="2800" dirty="0" err="1" smtClean="0"/>
              <a:t>support</a:t>
            </a:r>
            <a:r>
              <a:rPr lang="fi-FI" sz="2800" dirty="0" smtClean="0"/>
              <a:t> of </a:t>
            </a:r>
            <a:r>
              <a:rPr lang="fi-FI" sz="2800" dirty="0" err="1" smtClean="0"/>
              <a:t>other</a:t>
            </a:r>
            <a:r>
              <a:rPr lang="fi-FI" sz="2800" dirty="0" smtClean="0"/>
              <a:t> EXCESS </a:t>
            </a:r>
            <a:r>
              <a:rPr lang="fi-FI" sz="2800" dirty="0" err="1" smtClean="0"/>
              <a:t>experts</a:t>
            </a:r>
            <a:endParaRPr lang="fi-FI" sz="2800" dirty="0" smtClean="0"/>
          </a:p>
          <a:p>
            <a:pPr marL="0" indent="0">
              <a:buNone/>
            </a:pPr>
            <a:r>
              <a:rPr lang="fi-FI" sz="2800" dirty="0" smtClean="0"/>
              <a:t>+ </a:t>
            </a:r>
            <a:r>
              <a:rPr lang="fi-FI" sz="2800" dirty="0" err="1" smtClean="0"/>
              <a:t>sister</a:t>
            </a:r>
            <a:r>
              <a:rPr lang="fi-FI" sz="2800" dirty="0" smtClean="0"/>
              <a:t> </a:t>
            </a:r>
            <a:r>
              <a:rPr lang="fi-FI" sz="2800" dirty="0" err="1" smtClean="0"/>
              <a:t>project</a:t>
            </a:r>
            <a:r>
              <a:rPr lang="fi-FI" sz="2800" dirty="0" smtClean="0"/>
              <a:t> HYBGEO</a:t>
            </a:r>
          </a:p>
          <a:p>
            <a:pPr marL="0" indent="0">
              <a:buNone/>
            </a:pPr>
            <a:r>
              <a:rPr lang="fi-FI" sz="2800" dirty="0" smtClean="0"/>
              <a:t>+ </a:t>
            </a:r>
            <a:r>
              <a:rPr lang="en-US" sz="2800" dirty="0" smtClean="0"/>
              <a:t>City </a:t>
            </a:r>
            <a:r>
              <a:rPr lang="en-US" sz="2800" dirty="0"/>
              <a:t>of Helsinki’s Re-thinking Urban Housing </a:t>
            </a:r>
            <a:r>
              <a:rPr lang="en-US" sz="2800" dirty="0" err="1"/>
              <a:t>programme</a:t>
            </a:r>
            <a:endParaRPr lang="fi-FI" sz="2800" dirty="0"/>
          </a:p>
          <a:p>
            <a:endParaRPr lang="fi-FI" sz="2800" dirty="0"/>
          </a:p>
        </p:txBody>
      </p:sp>
      <p:sp>
        <p:nvSpPr>
          <p:cNvPr id="3" name="Title 2"/>
          <p:cNvSpPr>
            <a:spLocks noGrp="1"/>
          </p:cNvSpPr>
          <p:nvPr>
            <p:ph type="title"/>
          </p:nvPr>
        </p:nvSpPr>
        <p:spPr/>
        <p:txBody>
          <a:bodyPr/>
          <a:lstStyle/>
          <a:p>
            <a:r>
              <a:rPr lang="fi-FI" dirty="0" smtClean="0"/>
              <a:t>FIN demo team </a:t>
            </a:r>
            <a:r>
              <a:rPr lang="fi-FI" dirty="0" err="1" smtClean="0"/>
              <a:t>expertise</a:t>
            </a:r>
            <a:endParaRPr lang="fi-FI" dirty="0"/>
          </a:p>
        </p:txBody>
      </p:sp>
    </p:spTree>
    <p:extLst>
      <p:ext uri="{BB962C8B-B14F-4D97-AF65-F5344CB8AC3E}">
        <p14:creationId xmlns:p14="http://schemas.microsoft.com/office/powerpoint/2010/main" val="14704230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7426" y="1654803"/>
            <a:ext cx="10515600" cy="4351338"/>
          </a:xfrm>
        </p:spPr>
        <p:txBody>
          <a:bodyPr>
            <a:normAutofit fontScale="92500" lnSpcReduction="10000"/>
          </a:bodyPr>
          <a:lstStyle/>
          <a:p>
            <a:r>
              <a:rPr lang="fi-FI" dirty="0" smtClean="0"/>
              <a:t>Definition of PEB – </a:t>
            </a:r>
            <a:r>
              <a:rPr lang="fi-FI" dirty="0" err="1" smtClean="0"/>
              <a:t>how</a:t>
            </a:r>
            <a:r>
              <a:rPr lang="fi-FI" dirty="0" smtClean="0"/>
              <a:t> to </a:t>
            </a:r>
            <a:r>
              <a:rPr lang="fi-FI" dirty="0" err="1" smtClean="0"/>
              <a:t>treat</a:t>
            </a:r>
            <a:r>
              <a:rPr lang="fi-FI" dirty="0" smtClean="0"/>
              <a:t> </a:t>
            </a:r>
            <a:r>
              <a:rPr lang="fi-FI" dirty="0" err="1" smtClean="0"/>
              <a:t>special</a:t>
            </a:r>
            <a:r>
              <a:rPr lang="fi-FI" dirty="0" smtClean="0"/>
              <a:t> </a:t>
            </a:r>
            <a:r>
              <a:rPr lang="fi-FI" dirty="0" err="1" smtClean="0"/>
              <a:t>cases</a:t>
            </a:r>
            <a:r>
              <a:rPr lang="fi-FI" dirty="0" smtClean="0"/>
              <a:t>, </a:t>
            </a:r>
            <a:r>
              <a:rPr lang="fi-FI" dirty="0" err="1" smtClean="0"/>
              <a:t>e.g</a:t>
            </a:r>
            <a:r>
              <a:rPr lang="fi-FI" dirty="0" smtClean="0"/>
              <a:t>. </a:t>
            </a:r>
            <a:r>
              <a:rPr lang="fi-FI" dirty="0" err="1" smtClean="0"/>
              <a:t>shops</a:t>
            </a:r>
            <a:r>
              <a:rPr lang="fi-FI" dirty="0" smtClean="0"/>
              <a:t> and </a:t>
            </a:r>
            <a:r>
              <a:rPr lang="fi-FI" dirty="0" err="1" smtClean="0"/>
              <a:t>restaurants</a:t>
            </a:r>
            <a:r>
              <a:rPr lang="fi-FI" dirty="0" smtClean="0"/>
              <a:t>, </a:t>
            </a:r>
            <a:r>
              <a:rPr lang="fi-FI" dirty="0" err="1" smtClean="0"/>
              <a:t>saunas</a:t>
            </a:r>
            <a:r>
              <a:rPr lang="fi-FI" dirty="0" smtClean="0"/>
              <a:t>, …</a:t>
            </a:r>
          </a:p>
          <a:p>
            <a:r>
              <a:rPr lang="fi-FI" dirty="0" err="1" smtClean="0"/>
              <a:t>Expectations</a:t>
            </a:r>
            <a:r>
              <a:rPr lang="fi-FI" dirty="0" smtClean="0"/>
              <a:t> of </a:t>
            </a:r>
            <a:r>
              <a:rPr lang="fi-FI" dirty="0" err="1" smtClean="0"/>
              <a:t>differences</a:t>
            </a:r>
            <a:r>
              <a:rPr lang="fi-FI" dirty="0" smtClean="0"/>
              <a:t> </a:t>
            </a:r>
            <a:r>
              <a:rPr lang="fi-FI" dirty="0" err="1" smtClean="0"/>
              <a:t>between</a:t>
            </a:r>
            <a:r>
              <a:rPr lang="fi-FI" dirty="0" smtClean="0"/>
              <a:t> </a:t>
            </a:r>
            <a:r>
              <a:rPr lang="fi-FI" dirty="0" err="1" smtClean="0"/>
              <a:t>planning</a:t>
            </a:r>
            <a:r>
              <a:rPr lang="fi-FI" dirty="0" smtClean="0"/>
              <a:t> and </a:t>
            </a:r>
            <a:r>
              <a:rPr lang="fi-FI" dirty="0" err="1" smtClean="0"/>
              <a:t>real</a:t>
            </a:r>
            <a:r>
              <a:rPr lang="fi-FI" dirty="0" smtClean="0"/>
              <a:t> </a:t>
            </a:r>
            <a:r>
              <a:rPr lang="fi-FI" dirty="0" err="1" smtClean="0"/>
              <a:t>performance</a:t>
            </a:r>
            <a:endParaRPr lang="fi-FI" dirty="0" smtClean="0"/>
          </a:p>
          <a:p>
            <a:r>
              <a:rPr lang="fi-FI" dirty="0" err="1" smtClean="0"/>
              <a:t>Some</a:t>
            </a:r>
            <a:r>
              <a:rPr lang="fi-FI" dirty="0" smtClean="0"/>
              <a:t> </a:t>
            </a:r>
            <a:r>
              <a:rPr lang="fi-FI" dirty="0" err="1" smtClean="0"/>
              <a:t>notices</a:t>
            </a:r>
            <a:r>
              <a:rPr lang="fi-FI" dirty="0" smtClean="0"/>
              <a:t> of </a:t>
            </a:r>
            <a:r>
              <a:rPr lang="fi-FI" dirty="0" err="1" smtClean="0"/>
              <a:t>energy</a:t>
            </a:r>
            <a:r>
              <a:rPr lang="fi-FI" dirty="0" smtClean="0"/>
              <a:t> </a:t>
            </a:r>
            <a:r>
              <a:rPr lang="fi-FI" dirty="0" err="1" smtClean="0"/>
              <a:t>balance</a:t>
            </a:r>
            <a:r>
              <a:rPr lang="fi-FI" dirty="0" smtClean="0"/>
              <a:t> and </a:t>
            </a:r>
            <a:r>
              <a:rPr lang="fi-FI" dirty="0" err="1" smtClean="0"/>
              <a:t>consumption</a:t>
            </a:r>
            <a:r>
              <a:rPr lang="fi-FI" dirty="0" smtClean="0"/>
              <a:t> </a:t>
            </a:r>
            <a:r>
              <a:rPr lang="fi-FI" dirty="0" err="1" smtClean="0"/>
              <a:t>components</a:t>
            </a:r>
            <a:r>
              <a:rPr lang="fi-FI" dirty="0" smtClean="0"/>
              <a:t> (</a:t>
            </a:r>
            <a:r>
              <a:rPr lang="fi-FI" dirty="0" err="1" smtClean="0"/>
              <a:t>slide</a:t>
            </a:r>
            <a:r>
              <a:rPr lang="fi-FI" dirty="0" smtClean="0"/>
              <a:t> 9; DHW, DHW </a:t>
            </a:r>
            <a:r>
              <a:rPr lang="fi-FI" dirty="0" err="1" smtClean="0"/>
              <a:t>circulation</a:t>
            </a:r>
            <a:r>
              <a:rPr lang="fi-FI" dirty="0" smtClean="0"/>
              <a:t>, HVAC </a:t>
            </a:r>
            <a:r>
              <a:rPr lang="fi-FI" dirty="0" err="1" smtClean="0"/>
              <a:t>electricity</a:t>
            </a:r>
            <a:r>
              <a:rPr lang="fi-FI" dirty="0" smtClean="0"/>
              <a:t>)</a:t>
            </a:r>
          </a:p>
          <a:p>
            <a:r>
              <a:rPr lang="fi-FI" dirty="0" err="1" smtClean="0"/>
              <a:t>Role</a:t>
            </a:r>
            <a:r>
              <a:rPr lang="fi-FI" dirty="0" smtClean="0"/>
              <a:t> of </a:t>
            </a:r>
            <a:r>
              <a:rPr lang="fi-FI" dirty="0" err="1" smtClean="0"/>
              <a:t>users</a:t>
            </a:r>
            <a:r>
              <a:rPr lang="fi-FI" dirty="0" smtClean="0"/>
              <a:t> on </a:t>
            </a:r>
            <a:r>
              <a:rPr lang="fi-FI" dirty="0" err="1" smtClean="0"/>
              <a:t>end</a:t>
            </a:r>
            <a:r>
              <a:rPr lang="fi-FI" dirty="0" smtClean="0"/>
              <a:t> </a:t>
            </a:r>
            <a:r>
              <a:rPr lang="fi-FI" dirty="0" err="1" smtClean="0"/>
              <a:t>result</a:t>
            </a:r>
            <a:endParaRPr lang="fi-FI" dirty="0" smtClean="0"/>
          </a:p>
          <a:p>
            <a:r>
              <a:rPr lang="fi-FI" dirty="0" smtClean="0"/>
              <a:t>Marketing of </a:t>
            </a:r>
            <a:r>
              <a:rPr lang="fi-FI" dirty="0" err="1" smtClean="0"/>
              <a:t>PEBs</a:t>
            </a:r>
            <a:endParaRPr lang="fi-FI" dirty="0"/>
          </a:p>
          <a:p>
            <a:pPr lvl="1"/>
            <a:r>
              <a:rPr lang="fi-FI" dirty="0" err="1" smtClean="0"/>
              <a:t>Developers</a:t>
            </a:r>
            <a:r>
              <a:rPr lang="fi-FI" dirty="0" smtClean="0"/>
              <a:t> </a:t>
            </a:r>
            <a:r>
              <a:rPr lang="fi-FI" dirty="0" err="1" smtClean="0"/>
              <a:t>careful</a:t>
            </a:r>
            <a:r>
              <a:rPr lang="fi-FI" dirty="0" smtClean="0"/>
              <a:t> in </a:t>
            </a:r>
            <a:r>
              <a:rPr lang="fi-FI" dirty="0" err="1" smtClean="0"/>
              <a:t>promising</a:t>
            </a:r>
            <a:r>
              <a:rPr lang="fi-FI" dirty="0" smtClean="0"/>
              <a:t> </a:t>
            </a:r>
            <a:r>
              <a:rPr lang="fi-FI" dirty="0" err="1" smtClean="0"/>
              <a:t>too</a:t>
            </a:r>
            <a:r>
              <a:rPr lang="fi-FI" dirty="0" smtClean="0"/>
              <a:t> </a:t>
            </a:r>
            <a:r>
              <a:rPr lang="fi-FI" dirty="0" err="1" smtClean="0"/>
              <a:t>much</a:t>
            </a:r>
            <a:r>
              <a:rPr lang="fi-FI" dirty="0" smtClean="0"/>
              <a:t> </a:t>
            </a:r>
            <a:r>
              <a:rPr lang="fi-FI" dirty="0" err="1" smtClean="0"/>
              <a:t>due</a:t>
            </a:r>
            <a:r>
              <a:rPr lang="fi-FI" dirty="0" smtClean="0"/>
              <a:t> to </a:t>
            </a:r>
            <a:r>
              <a:rPr lang="fi-FI" dirty="0" err="1" smtClean="0"/>
              <a:t>risk</a:t>
            </a:r>
            <a:r>
              <a:rPr lang="fi-FI" dirty="0" smtClean="0"/>
              <a:t> of </a:t>
            </a:r>
            <a:r>
              <a:rPr lang="fi-FI" dirty="0" err="1" smtClean="0"/>
              <a:t>reclamations</a:t>
            </a:r>
            <a:endParaRPr lang="fi-FI" dirty="0" smtClean="0"/>
          </a:p>
          <a:p>
            <a:pPr lvl="1"/>
            <a:r>
              <a:rPr lang="fi-FI" dirty="0" err="1" smtClean="0"/>
              <a:t>Reference</a:t>
            </a:r>
            <a:r>
              <a:rPr lang="fi-FI" dirty="0" smtClean="0"/>
              <a:t> </a:t>
            </a:r>
            <a:r>
              <a:rPr lang="fi-FI" dirty="0" err="1" smtClean="0"/>
              <a:t>results</a:t>
            </a:r>
            <a:r>
              <a:rPr lang="fi-FI" dirty="0" smtClean="0"/>
              <a:t> </a:t>
            </a:r>
            <a:r>
              <a:rPr lang="fi-FI" dirty="0" err="1" smtClean="0"/>
              <a:t>are</a:t>
            </a:r>
            <a:r>
              <a:rPr lang="fi-FI" dirty="0" smtClean="0"/>
              <a:t> </a:t>
            </a:r>
            <a:r>
              <a:rPr lang="fi-FI" dirty="0" err="1" smtClean="0"/>
              <a:t>needed</a:t>
            </a:r>
            <a:r>
              <a:rPr lang="fi-FI" smtClean="0"/>
              <a:t> - waiting</a:t>
            </a:r>
            <a:r>
              <a:rPr lang="fi-FI" dirty="0" smtClean="0"/>
              <a:t> for EXCESS </a:t>
            </a:r>
            <a:r>
              <a:rPr lang="fi-FI" dirty="0" err="1" smtClean="0"/>
              <a:t>results</a:t>
            </a:r>
            <a:endParaRPr lang="fi-FI" dirty="0" smtClean="0"/>
          </a:p>
          <a:p>
            <a:endParaRPr lang="fi-FI" dirty="0" smtClean="0"/>
          </a:p>
          <a:p>
            <a:endParaRPr lang="fi-FI" dirty="0"/>
          </a:p>
        </p:txBody>
      </p:sp>
      <p:sp>
        <p:nvSpPr>
          <p:cNvPr id="3" name="Title 2"/>
          <p:cNvSpPr>
            <a:spLocks noGrp="1"/>
          </p:cNvSpPr>
          <p:nvPr>
            <p:ph type="title"/>
          </p:nvPr>
        </p:nvSpPr>
        <p:spPr/>
        <p:txBody>
          <a:bodyPr/>
          <a:lstStyle/>
          <a:p>
            <a:r>
              <a:rPr lang="fi-FI" dirty="0" err="1" smtClean="0"/>
              <a:t>Issues</a:t>
            </a:r>
            <a:r>
              <a:rPr lang="fi-FI" dirty="0" smtClean="0"/>
              <a:t> to </a:t>
            </a:r>
            <a:r>
              <a:rPr lang="fi-FI" dirty="0" err="1" smtClean="0"/>
              <a:t>raise</a:t>
            </a:r>
            <a:r>
              <a:rPr lang="fi-FI" dirty="0" smtClean="0"/>
              <a:t> &amp; </a:t>
            </a:r>
            <a:r>
              <a:rPr lang="fi-FI" dirty="0" err="1" smtClean="0"/>
              <a:t>discuss</a:t>
            </a:r>
            <a:endParaRPr lang="fi-FI" dirty="0"/>
          </a:p>
        </p:txBody>
      </p:sp>
    </p:spTree>
    <p:extLst>
      <p:ext uri="{BB962C8B-B14F-4D97-AF65-F5344CB8AC3E}">
        <p14:creationId xmlns:p14="http://schemas.microsoft.com/office/powerpoint/2010/main" val="38252135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5234719" y="2138461"/>
            <a:ext cx="5774327" cy="1135336"/>
          </a:xfrm>
        </p:spPr>
        <p:txBody>
          <a:bodyPr>
            <a:normAutofit fontScale="90000"/>
          </a:bodyPr>
          <a:lstStyle/>
          <a:p>
            <a:r>
              <a:rPr lang="de-AT" dirty="0" err="1" smtClean="0"/>
              <a:t>Thank</a:t>
            </a:r>
            <a:r>
              <a:rPr lang="de-AT" dirty="0" smtClean="0"/>
              <a:t> </a:t>
            </a:r>
            <a:r>
              <a:rPr lang="de-AT" dirty="0" err="1" smtClean="0"/>
              <a:t>you</a:t>
            </a:r>
            <a:r>
              <a:rPr lang="de-AT" dirty="0" smtClean="0"/>
              <a:t> </a:t>
            </a:r>
            <a:r>
              <a:rPr lang="de-AT" dirty="0" err="1" smtClean="0"/>
              <a:t>for</a:t>
            </a:r>
            <a:r>
              <a:rPr lang="de-AT" dirty="0" smtClean="0"/>
              <a:t> </a:t>
            </a:r>
            <a:r>
              <a:rPr lang="de-AT" dirty="0" err="1" smtClean="0"/>
              <a:t>your</a:t>
            </a:r>
            <a:r>
              <a:rPr lang="de-AT" dirty="0" smtClean="0"/>
              <a:t> </a:t>
            </a:r>
            <a:r>
              <a:rPr lang="de-AT" dirty="0" err="1" smtClean="0"/>
              <a:t>attention</a:t>
            </a:r>
            <a:r>
              <a:rPr lang="de-AT" dirty="0" smtClean="0"/>
              <a:t>!</a:t>
            </a:r>
            <a:endParaRPr lang="de-AT" dirty="0"/>
          </a:p>
        </p:txBody>
      </p:sp>
      <p:sp>
        <p:nvSpPr>
          <p:cNvPr id="5" name="Untertitel 4"/>
          <p:cNvSpPr>
            <a:spLocks noGrp="1"/>
          </p:cNvSpPr>
          <p:nvPr>
            <p:ph type="subTitle" idx="1"/>
          </p:nvPr>
        </p:nvSpPr>
        <p:spPr/>
        <p:txBody>
          <a:bodyPr/>
          <a:lstStyle/>
          <a:p>
            <a:endParaRPr lang="de-AT" dirty="0"/>
          </a:p>
        </p:txBody>
      </p:sp>
    </p:spTree>
    <p:extLst>
      <p:ext uri="{BB962C8B-B14F-4D97-AF65-F5344CB8AC3E}">
        <p14:creationId xmlns:p14="http://schemas.microsoft.com/office/powerpoint/2010/main" val="39463173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838199" y="1825625"/>
            <a:ext cx="10010313" cy="4351338"/>
          </a:xfrm>
        </p:spPr>
        <p:txBody>
          <a:bodyPr>
            <a:normAutofit/>
          </a:bodyPr>
          <a:lstStyle/>
          <a:p>
            <a:r>
              <a:rPr lang="en-GB" dirty="0" smtClean="0"/>
              <a:t>PEB housing concept as target</a:t>
            </a:r>
          </a:p>
          <a:p>
            <a:r>
              <a:rPr lang="en-GB" dirty="0" smtClean="0"/>
              <a:t>Plot for developer Basso approved 2019</a:t>
            </a:r>
          </a:p>
          <a:p>
            <a:r>
              <a:rPr lang="en-GB" dirty="0" smtClean="0"/>
              <a:t>Project is part of</a:t>
            </a:r>
            <a:r>
              <a:rPr lang="en-US" dirty="0"/>
              <a:t> </a:t>
            </a:r>
            <a:r>
              <a:rPr lang="en-US" dirty="0" smtClean="0"/>
              <a:t>City </a:t>
            </a:r>
            <a:r>
              <a:rPr lang="en-US" dirty="0"/>
              <a:t>of Helsinki’s Re-thinking Urban Housing </a:t>
            </a:r>
            <a:r>
              <a:rPr lang="en-US" dirty="0" err="1" smtClean="0"/>
              <a:t>programme</a:t>
            </a:r>
            <a:r>
              <a:rPr lang="en-US" dirty="0" smtClean="0"/>
              <a:t> / </a:t>
            </a:r>
            <a:r>
              <a:rPr lang="en-GB" dirty="0" err="1" smtClean="0"/>
              <a:t>Helsingin</a:t>
            </a:r>
            <a:r>
              <a:rPr lang="en-GB" dirty="0" smtClean="0"/>
              <a:t> </a:t>
            </a:r>
            <a:r>
              <a:rPr lang="en-GB" dirty="0" err="1"/>
              <a:t>kaupungin</a:t>
            </a:r>
            <a:r>
              <a:rPr lang="en-GB" dirty="0"/>
              <a:t> </a:t>
            </a:r>
            <a:r>
              <a:rPr lang="en-GB" dirty="0" err="1"/>
              <a:t>Kehittyvä</a:t>
            </a:r>
            <a:r>
              <a:rPr lang="en-GB" dirty="0"/>
              <a:t> </a:t>
            </a:r>
            <a:r>
              <a:rPr lang="en-GB" dirty="0" err="1"/>
              <a:t>kerrostalo-hanke</a:t>
            </a:r>
            <a:endParaRPr lang="en-GB" dirty="0"/>
          </a:p>
          <a:p>
            <a:r>
              <a:rPr lang="fi-FI" dirty="0" smtClean="0"/>
              <a:t>Hitas* </a:t>
            </a:r>
            <a:r>
              <a:rPr lang="fi-FI" dirty="0"/>
              <a:t>I </a:t>
            </a:r>
            <a:r>
              <a:rPr lang="fi-FI" dirty="0" err="1" smtClean="0"/>
              <a:t>rules</a:t>
            </a:r>
            <a:r>
              <a:rPr lang="fi-FI" dirty="0" smtClean="0"/>
              <a:t>  =&gt;  </a:t>
            </a:r>
            <a:r>
              <a:rPr lang="en-US" dirty="0"/>
              <a:t>affordable owned apartments to </a:t>
            </a:r>
            <a:r>
              <a:rPr lang="en-US" dirty="0" err="1"/>
              <a:t>Helsinkians</a:t>
            </a:r>
            <a:endParaRPr lang="fi-FI" dirty="0"/>
          </a:p>
          <a:p>
            <a:pPr marL="457200" lvl="1" indent="0">
              <a:buNone/>
            </a:pPr>
            <a:endParaRPr lang="fi-FI" dirty="0"/>
          </a:p>
          <a:p>
            <a:pPr marL="0" indent="0">
              <a:buNone/>
            </a:pPr>
            <a:endParaRPr lang="fi-FI" dirty="0"/>
          </a:p>
          <a:p>
            <a:endParaRPr lang="en-GB" sz="2800" dirty="0"/>
          </a:p>
          <a:p>
            <a:endParaRPr lang="de-AT" sz="2800" dirty="0"/>
          </a:p>
        </p:txBody>
      </p:sp>
      <p:sp>
        <p:nvSpPr>
          <p:cNvPr id="3" name="Titel 2"/>
          <p:cNvSpPr>
            <a:spLocks noGrp="1"/>
          </p:cNvSpPr>
          <p:nvPr>
            <p:ph type="title"/>
          </p:nvPr>
        </p:nvSpPr>
        <p:spPr/>
        <p:txBody>
          <a:bodyPr/>
          <a:lstStyle/>
          <a:p>
            <a:r>
              <a:rPr lang="de-AT" dirty="0" err="1" smtClean="0">
                <a:solidFill>
                  <a:srgbClr val="344A5E"/>
                </a:solidFill>
              </a:rPr>
              <a:t>Introduction</a:t>
            </a:r>
            <a:endParaRPr lang="de-AT" dirty="0">
              <a:solidFill>
                <a:srgbClr val="344A5E"/>
              </a:solidFill>
            </a:endParaRPr>
          </a:p>
        </p:txBody>
      </p:sp>
      <p:sp>
        <p:nvSpPr>
          <p:cNvPr id="4" name="TextBox 3"/>
          <p:cNvSpPr txBox="1"/>
          <p:nvPr/>
        </p:nvSpPr>
        <p:spPr>
          <a:xfrm>
            <a:off x="434085" y="5657671"/>
            <a:ext cx="11509200" cy="1200329"/>
          </a:xfrm>
          <a:prstGeom prst="rect">
            <a:avLst/>
          </a:prstGeom>
          <a:solidFill>
            <a:schemeClr val="bg1"/>
          </a:solidFill>
        </p:spPr>
        <p:txBody>
          <a:bodyPr wrap="square" rtlCol="0">
            <a:spAutoFit/>
          </a:bodyPr>
          <a:lstStyle/>
          <a:p>
            <a:r>
              <a:rPr lang="en-US" dirty="0" smtClean="0"/>
              <a:t>*</a:t>
            </a:r>
            <a:r>
              <a:rPr lang="en-US" b="1" dirty="0" err="1" smtClean="0"/>
              <a:t>Hitas</a:t>
            </a:r>
            <a:r>
              <a:rPr lang="en-US" dirty="0" smtClean="0"/>
              <a:t> </a:t>
            </a:r>
            <a:r>
              <a:rPr lang="en-US" dirty="0"/>
              <a:t>is a system for regulating the price and quality </a:t>
            </a:r>
            <a:r>
              <a:rPr lang="en-US" dirty="0" smtClean="0"/>
              <a:t>of apartments </a:t>
            </a:r>
            <a:r>
              <a:rPr lang="en-US" dirty="0"/>
              <a:t>in Helsinki, Finland</a:t>
            </a:r>
            <a:r>
              <a:rPr lang="en-US" dirty="0" smtClean="0"/>
              <a:t>. </a:t>
            </a:r>
            <a:r>
              <a:rPr lang="en-US" dirty="0"/>
              <a:t>The system is intended to provide affordable owned apartments to </a:t>
            </a:r>
            <a:r>
              <a:rPr lang="en-US" dirty="0" err="1"/>
              <a:t>Helsinkians</a:t>
            </a:r>
            <a:r>
              <a:rPr lang="en-US" dirty="0"/>
              <a:t>. Apartments within the </a:t>
            </a:r>
            <a:r>
              <a:rPr lang="en-US" dirty="0" err="1"/>
              <a:t>Hitas</a:t>
            </a:r>
            <a:r>
              <a:rPr lang="en-US" dirty="0"/>
              <a:t> system are set a maximum selling price already when the lot is signed over for construction, and this maximum selling price may not be exceeded even when selling the apartment afterwards.</a:t>
            </a:r>
            <a:endParaRPr lang="fi-FI" dirty="0"/>
          </a:p>
        </p:txBody>
      </p:sp>
    </p:spTree>
    <p:extLst>
      <p:ext uri="{BB962C8B-B14F-4D97-AF65-F5344CB8AC3E}">
        <p14:creationId xmlns:p14="http://schemas.microsoft.com/office/powerpoint/2010/main" val="907374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smtClean="0">
                <a:solidFill>
                  <a:srgbClr val="344A5E"/>
                </a:solidFill>
              </a:rPr>
              <a:t>Plot at </a:t>
            </a:r>
            <a:r>
              <a:rPr lang="de-AT" dirty="0" err="1" smtClean="0">
                <a:solidFill>
                  <a:srgbClr val="344A5E"/>
                </a:solidFill>
              </a:rPr>
              <a:t>Kalasatama</a:t>
            </a:r>
            <a:r>
              <a:rPr lang="de-AT" dirty="0" smtClean="0">
                <a:solidFill>
                  <a:srgbClr val="344A5E"/>
                </a:solidFill>
              </a:rPr>
              <a:t>, Helsinki</a:t>
            </a:r>
            <a:endParaRPr lang="de-AT" dirty="0">
              <a:solidFill>
                <a:srgbClr val="344A5E"/>
              </a:solidFill>
            </a:endParaRPr>
          </a:p>
        </p:txBody>
      </p:sp>
      <p:pic>
        <p:nvPicPr>
          <p:cNvPr id="4" name="Kuva 3">
            <a:extLst>
              <a:ext uri="{FF2B5EF4-FFF2-40B4-BE49-F238E27FC236}">
                <a16:creationId xmlns:a16="http://schemas.microsoft.com/office/drawing/2014/main" id="{9411F831-8187-4559-93FB-3B6779C79580}"/>
              </a:ext>
            </a:extLst>
          </p:cNvPr>
          <p:cNvPicPr>
            <a:picLocks noChangeAspect="1"/>
          </p:cNvPicPr>
          <p:nvPr/>
        </p:nvPicPr>
        <p:blipFill>
          <a:blip r:embed="rId2"/>
          <a:stretch>
            <a:fillRect/>
          </a:stretch>
        </p:blipFill>
        <p:spPr>
          <a:xfrm>
            <a:off x="0" y="1447465"/>
            <a:ext cx="7523434" cy="4969374"/>
          </a:xfrm>
          <a:prstGeom prst="rect">
            <a:avLst/>
          </a:prstGeom>
        </p:spPr>
      </p:pic>
      <p:pic>
        <p:nvPicPr>
          <p:cNvPr id="5" name="Kuva 3">
            <a:extLst>
              <a:ext uri="{FF2B5EF4-FFF2-40B4-BE49-F238E27FC236}">
                <a16:creationId xmlns:a16="http://schemas.microsoft.com/office/drawing/2014/main" id="{EA10A4E3-357B-4D81-9AA7-FAA5BF092FBB}"/>
              </a:ext>
            </a:extLst>
          </p:cNvPr>
          <p:cNvPicPr>
            <a:picLocks noChangeAspect="1"/>
          </p:cNvPicPr>
          <p:nvPr/>
        </p:nvPicPr>
        <p:blipFill>
          <a:blip r:embed="rId3"/>
          <a:stretch>
            <a:fillRect/>
          </a:stretch>
        </p:blipFill>
        <p:spPr>
          <a:xfrm>
            <a:off x="6999696" y="1625495"/>
            <a:ext cx="5192304" cy="4881664"/>
          </a:xfrm>
          <a:prstGeom prst="rect">
            <a:avLst/>
          </a:prstGeom>
        </p:spPr>
      </p:pic>
      <p:sp>
        <p:nvSpPr>
          <p:cNvPr id="6" name="Right Arrow 5"/>
          <p:cNvSpPr/>
          <p:nvPr/>
        </p:nvSpPr>
        <p:spPr>
          <a:xfrm rot="2849345">
            <a:off x="6658442" y="1993714"/>
            <a:ext cx="2164932" cy="375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ight Arrow 6"/>
          <p:cNvSpPr/>
          <p:nvPr/>
        </p:nvSpPr>
        <p:spPr>
          <a:xfrm rot="7762803">
            <a:off x="3655097" y="2050160"/>
            <a:ext cx="3245634" cy="3040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1525896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a:solidFill>
                  <a:srgbClr val="344A5E"/>
                </a:solidFill>
              </a:rPr>
              <a:t>P</a:t>
            </a:r>
            <a:r>
              <a:rPr lang="de-AT" dirty="0" smtClean="0">
                <a:solidFill>
                  <a:srgbClr val="344A5E"/>
                </a:solidFill>
              </a:rPr>
              <a:t>roject at </a:t>
            </a:r>
            <a:r>
              <a:rPr lang="de-AT" dirty="0" err="1" smtClean="0">
                <a:solidFill>
                  <a:srgbClr val="344A5E"/>
                </a:solidFill>
              </a:rPr>
              <a:t>Kalasatama</a:t>
            </a:r>
            <a:endParaRPr lang="de-AT" dirty="0">
              <a:solidFill>
                <a:srgbClr val="344A5E"/>
              </a:solidFill>
            </a:endParaRPr>
          </a:p>
        </p:txBody>
      </p:sp>
      <p:pic>
        <p:nvPicPr>
          <p:cNvPr id="4" name="Kuva 3">
            <a:extLst>
              <a:ext uri="{FF2B5EF4-FFF2-40B4-BE49-F238E27FC236}">
                <a16:creationId xmlns:a16="http://schemas.microsoft.com/office/drawing/2014/main" id="{D2E5F619-3774-4D94-909F-2EC1D6218815}"/>
              </a:ext>
            </a:extLst>
          </p:cNvPr>
          <p:cNvPicPr>
            <a:picLocks noChangeAspect="1"/>
          </p:cNvPicPr>
          <p:nvPr/>
        </p:nvPicPr>
        <p:blipFill>
          <a:blip r:embed="rId2"/>
          <a:stretch>
            <a:fillRect/>
          </a:stretch>
        </p:blipFill>
        <p:spPr>
          <a:xfrm>
            <a:off x="139368" y="1406965"/>
            <a:ext cx="7168452" cy="5026958"/>
          </a:xfrm>
          <a:prstGeom prst="rect">
            <a:avLst/>
          </a:prstGeom>
        </p:spPr>
      </p:pic>
      <p:sp>
        <p:nvSpPr>
          <p:cNvPr id="6" name="Inhaltsplatzhalter 1">
            <a:extLst>
              <a:ext uri="{FF2B5EF4-FFF2-40B4-BE49-F238E27FC236}">
                <a16:creationId xmlns:a16="http://schemas.microsoft.com/office/drawing/2014/main" id="{1E6E0BE0-E99C-4CFE-8DAF-507A83D13EF5}"/>
              </a:ext>
            </a:extLst>
          </p:cNvPr>
          <p:cNvSpPr>
            <a:spLocks noGrp="1"/>
          </p:cNvSpPr>
          <p:nvPr>
            <p:ph idx="1"/>
          </p:nvPr>
        </p:nvSpPr>
        <p:spPr>
          <a:xfrm>
            <a:off x="7419991" y="1396793"/>
            <a:ext cx="4632641" cy="4777308"/>
          </a:xfrm>
        </p:spPr>
        <p:txBody>
          <a:bodyPr>
            <a:noAutofit/>
          </a:bodyPr>
          <a:lstStyle/>
          <a:p>
            <a:r>
              <a:rPr lang="en-GB" sz="1800" dirty="0"/>
              <a:t>2 </a:t>
            </a:r>
            <a:r>
              <a:rPr lang="en-GB" sz="1800" dirty="0" smtClean="0"/>
              <a:t>buildings, EXCESS demo in lower one</a:t>
            </a:r>
            <a:endParaRPr lang="en-GB" sz="1800" dirty="0"/>
          </a:p>
          <a:p>
            <a:pPr lvl="1"/>
            <a:r>
              <a:rPr lang="en-GB" sz="1400" dirty="0"/>
              <a:t>2-13 </a:t>
            </a:r>
            <a:r>
              <a:rPr lang="en-GB" sz="1400" dirty="0" smtClean="0"/>
              <a:t>floors</a:t>
            </a:r>
            <a:endParaRPr lang="en-GB" sz="1400" dirty="0"/>
          </a:p>
          <a:p>
            <a:r>
              <a:rPr lang="en-GB" sz="1800" dirty="0" smtClean="0"/>
              <a:t>145 apartments / </a:t>
            </a:r>
            <a:r>
              <a:rPr lang="en-GB" sz="1800" dirty="0"/>
              <a:t>8254 h-m</a:t>
            </a:r>
            <a:r>
              <a:rPr lang="en-GB" sz="1800" baseline="30000" dirty="0"/>
              <a:t>2</a:t>
            </a:r>
          </a:p>
          <a:p>
            <a:pPr lvl="2"/>
            <a:r>
              <a:rPr lang="en-GB" sz="1400" dirty="0" smtClean="0"/>
              <a:t>House AB </a:t>
            </a:r>
            <a:r>
              <a:rPr lang="en-GB" sz="1400" dirty="0" smtClean="0"/>
              <a:t>(As  </a:t>
            </a:r>
            <a:r>
              <a:rPr lang="en-GB" sz="1400" dirty="0"/>
              <a:t>O</a:t>
            </a:r>
            <a:r>
              <a:rPr lang="en-GB" sz="1400" dirty="0" smtClean="0"/>
              <a:t>y </a:t>
            </a:r>
            <a:r>
              <a:rPr lang="en-GB" sz="1400" dirty="0" err="1" smtClean="0"/>
              <a:t>Aurinkoamppeeri</a:t>
            </a:r>
            <a:r>
              <a:rPr lang="en-GB" sz="1400" dirty="0" smtClean="0"/>
              <a:t>) 52 </a:t>
            </a:r>
            <a:r>
              <a:rPr lang="en-GB" sz="1400" dirty="0" smtClean="0"/>
              <a:t>apartments </a:t>
            </a:r>
            <a:r>
              <a:rPr lang="en-GB" sz="1400" dirty="0"/>
              <a:t>/ 2814 h-m</a:t>
            </a:r>
            <a:r>
              <a:rPr lang="en-GB" sz="1400" baseline="30000" dirty="0"/>
              <a:t>2</a:t>
            </a:r>
          </a:p>
          <a:p>
            <a:pPr lvl="2"/>
            <a:r>
              <a:rPr lang="en-GB" sz="1400" dirty="0" smtClean="0"/>
              <a:t>House CD </a:t>
            </a:r>
            <a:r>
              <a:rPr lang="en-GB" sz="1400" dirty="0"/>
              <a:t>(As  Oy </a:t>
            </a:r>
            <a:r>
              <a:rPr lang="en-GB" sz="1400" dirty="0" err="1"/>
              <a:t>Geowatti</a:t>
            </a:r>
            <a:r>
              <a:rPr lang="en-GB" sz="1400" dirty="0" smtClean="0"/>
              <a:t>) 93 </a:t>
            </a:r>
            <a:r>
              <a:rPr lang="en-GB" sz="1400" dirty="0" smtClean="0"/>
              <a:t>apartments </a:t>
            </a:r>
            <a:r>
              <a:rPr lang="en-GB" sz="1400" dirty="0"/>
              <a:t>/ 5440 h-m</a:t>
            </a:r>
            <a:r>
              <a:rPr lang="en-GB" sz="1400" baseline="30000" dirty="0"/>
              <a:t>2</a:t>
            </a:r>
          </a:p>
          <a:p>
            <a:pPr lvl="2"/>
            <a:r>
              <a:rPr lang="en-GB" sz="1400" dirty="0" smtClean="0"/>
              <a:t>Apartments 26,5 </a:t>
            </a:r>
            <a:r>
              <a:rPr lang="en-GB" sz="1400" dirty="0"/>
              <a:t>– 100 m</a:t>
            </a:r>
            <a:r>
              <a:rPr lang="en-GB" sz="1400" baseline="30000" dirty="0"/>
              <a:t>2</a:t>
            </a:r>
            <a:r>
              <a:rPr lang="en-GB" sz="1400" dirty="0"/>
              <a:t>, </a:t>
            </a:r>
            <a:r>
              <a:rPr lang="en-GB" sz="1400" dirty="0" smtClean="0"/>
              <a:t>average </a:t>
            </a:r>
            <a:r>
              <a:rPr lang="en-GB" sz="1400" dirty="0"/>
              <a:t>57m</a:t>
            </a:r>
            <a:r>
              <a:rPr lang="en-GB" sz="1400" baseline="30000" dirty="0"/>
              <a:t>2</a:t>
            </a:r>
          </a:p>
          <a:p>
            <a:r>
              <a:rPr lang="en-GB" sz="1800" dirty="0" smtClean="0"/>
              <a:t>Restaurant and 4 commercial spaces, 456 </a:t>
            </a:r>
            <a:r>
              <a:rPr lang="en-GB" sz="1800" dirty="0"/>
              <a:t>m</a:t>
            </a:r>
            <a:r>
              <a:rPr lang="en-GB" sz="1800" baseline="30000" dirty="0"/>
              <a:t>2</a:t>
            </a:r>
          </a:p>
          <a:p>
            <a:r>
              <a:rPr lang="en-GB" sz="1800" dirty="0" smtClean="0"/>
              <a:t>parking for 56 cars, underground space</a:t>
            </a:r>
          </a:p>
          <a:p>
            <a:pPr lvl="1"/>
            <a:r>
              <a:rPr lang="en-GB" sz="1400" dirty="0" smtClean="0"/>
              <a:t>2 shared cars, by shared car services</a:t>
            </a:r>
          </a:p>
          <a:p>
            <a:r>
              <a:rPr lang="en-US" sz="1800" dirty="0" smtClean="0"/>
              <a:t>Spaces for bikes inside 234, outside 97</a:t>
            </a:r>
          </a:p>
          <a:p>
            <a:r>
              <a:rPr lang="en-US" sz="1800" dirty="0" smtClean="0"/>
              <a:t>Solar panels at facades and at roof</a:t>
            </a:r>
          </a:p>
          <a:p>
            <a:r>
              <a:rPr lang="en-US" sz="1800" dirty="0" smtClean="0"/>
              <a:t>Challenging underground conditions, due to location in dense living area near </a:t>
            </a:r>
            <a:r>
              <a:rPr lang="en-US" sz="1800" dirty="0" err="1" smtClean="0"/>
              <a:t>harbour</a:t>
            </a:r>
            <a:endParaRPr lang="fi-FI" sz="1800" dirty="0"/>
          </a:p>
          <a:p>
            <a:endParaRPr lang="en-US" sz="1800" dirty="0"/>
          </a:p>
        </p:txBody>
      </p:sp>
    </p:spTree>
    <p:extLst>
      <p:ext uri="{BB962C8B-B14F-4D97-AF65-F5344CB8AC3E}">
        <p14:creationId xmlns:p14="http://schemas.microsoft.com/office/powerpoint/2010/main" val="4258033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err="1" smtClean="0">
                <a:solidFill>
                  <a:srgbClr val="344A5E"/>
                </a:solidFill>
              </a:rPr>
              <a:t>Section</a:t>
            </a:r>
            <a:endParaRPr lang="de-AT" dirty="0">
              <a:solidFill>
                <a:srgbClr val="344A5E"/>
              </a:solidFill>
            </a:endParaRPr>
          </a:p>
        </p:txBody>
      </p:sp>
      <p:pic>
        <p:nvPicPr>
          <p:cNvPr id="4" name="Kuva 3">
            <a:extLst>
              <a:ext uri="{FF2B5EF4-FFF2-40B4-BE49-F238E27FC236}">
                <a16:creationId xmlns:a16="http://schemas.microsoft.com/office/drawing/2014/main" id="{26927965-DB8B-40B7-A2D3-7B1927EFB6DD}"/>
              </a:ext>
            </a:extLst>
          </p:cNvPr>
          <p:cNvPicPr>
            <a:picLocks noChangeAspect="1"/>
          </p:cNvPicPr>
          <p:nvPr/>
        </p:nvPicPr>
        <p:blipFill>
          <a:blip r:embed="rId2"/>
          <a:stretch>
            <a:fillRect/>
          </a:stretch>
        </p:blipFill>
        <p:spPr>
          <a:xfrm>
            <a:off x="-3467" y="1619484"/>
            <a:ext cx="5096072" cy="4495332"/>
          </a:xfrm>
          <a:prstGeom prst="rect">
            <a:avLst/>
          </a:prstGeom>
        </p:spPr>
      </p:pic>
      <p:pic>
        <p:nvPicPr>
          <p:cNvPr id="6" name="Kuva 5">
            <a:extLst>
              <a:ext uri="{FF2B5EF4-FFF2-40B4-BE49-F238E27FC236}">
                <a16:creationId xmlns:a16="http://schemas.microsoft.com/office/drawing/2014/main" id="{E593FFE2-28EA-4630-B181-37DA5FF305D0}"/>
              </a:ext>
            </a:extLst>
          </p:cNvPr>
          <p:cNvPicPr>
            <a:picLocks noChangeAspect="1"/>
          </p:cNvPicPr>
          <p:nvPr/>
        </p:nvPicPr>
        <p:blipFill>
          <a:blip r:embed="rId3"/>
          <a:stretch>
            <a:fillRect/>
          </a:stretch>
        </p:blipFill>
        <p:spPr>
          <a:xfrm>
            <a:off x="5817919" y="1619484"/>
            <a:ext cx="6042648" cy="4495332"/>
          </a:xfrm>
          <a:prstGeom prst="rect">
            <a:avLst/>
          </a:prstGeom>
        </p:spPr>
      </p:pic>
    </p:spTree>
    <p:extLst>
      <p:ext uri="{BB962C8B-B14F-4D97-AF65-F5344CB8AC3E}">
        <p14:creationId xmlns:p14="http://schemas.microsoft.com/office/powerpoint/2010/main" val="1562876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875" y="172824"/>
            <a:ext cx="9721906" cy="1325563"/>
          </a:xfrm>
        </p:spPr>
        <p:txBody>
          <a:bodyPr>
            <a:normAutofit/>
          </a:bodyPr>
          <a:lstStyle/>
          <a:p>
            <a:r>
              <a:rPr lang="en-GB" dirty="0" smtClean="0"/>
              <a:t>PEB technology</a:t>
            </a:r>
            <a:endParaRPr lang="de-AT" dirty="0"/>
          </a:p>
        </p:txBody>
      </p:sp>
      <p:sp>
        <p:nvSpPr>
          <p:cNvPr id="4" name="Foliennummernplatzhalter 3"/>
          <p:cNvSpPr>
            <a:spLocks noGrp="1"/>
          </p:cNvSpPr>
          <p:nvPr>
            <p:ph type="sldNum" sz="quarter" idx="15"/>
          </p:nvPr>
        </p:nvSpPr>
        <p:spPr>
          <a:xfrm>
            <a:off x="10056440" y="6525345"/>
            <a:ext cx="457200" cy="216023"/>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82D1A77-C809-4D0D-9BEE-B2D6A0E27014}" type="slidenum">
              <a:rPr kumimoji="0" lang="en-US" sz="1200" b="0" i="0" u="none" strike="noStrike" kern="1200" cap="none" spc="0" normalizeH="0" baseline="0" noProof="0">
                <a:ln>
                  <a:noFill/>
                </a:ln>
                <a:solidFill>
                  <a:srgbClr val="005DAB"/>
                </a:solidFill>
                <a:effectLst/>
                <a:uLnTx/>
                <a:uFillTx/>
                <a:latin typeface="Arial" charset="0"/>
                <a:ea typeface="ヒラギノ角ゴ Pro W3"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05DAB"/>
              </a:solidFill>
              <a:effectLst/>
              <a:uLnTx/>
              <a:uFillTx/>
              <a:latin typeface="Arial" charset="0"/>
              <a:ea typeface="ヒラギノ角ゴ Pro W3" charset="-128"/>
              <a:cs typeface="+mn-cs"/>
            </a:endParaRPr>
          </a:p>
        </p:txBody>
      </p:sp>
      <p:sp>
        <p:nvSpPr>
          <p:cNvPr id="6" name="Rechteck 5"/>
          <p:cNvSpPr/>
          <p:nvPr/>
        </p:nvSpPr>
        <p:spPr>
          <a:xfrm>
            <a:off x="200236" y="1371033"/>
            <a:ext cx="7114964" cy="4176464"/>
          </a:xfrm>
          <a:prstGeom prst="rect">
            <a:avLst/>
          </a:prstGeom>
        </p:spPr>
        <p:txBody>
          <a:bodyPr vert="horz" lIns="0" tIns="0" rIns="0" bIns="0" rtlCol="0">
            <a:noAutofit/>
          </a:bodyPr>
          <a:lstStyle/>
          <a:p>
            <a:pPr marL="266700" marR="0" lvl="0" indent="-266700" algn="l" defTabSz="685800" rtl="0" eaLnBrk="1" fontAlgn="auto" latinLnBrk="0" hangingPunct="1">
              <a:lnSpc>
                <a:spcPct val="90000"/>
              </a:lnSpc>
              <a:spcBef>
                <a:spcPts val="900"/>
              </a:spcBef>
              <a:spcAft>
                <a:spcPts val="0"/>
              </a:spcAft>
              <a:buClr>
                <a:srgbClr val="005DAB"/>
              </a:buClr>
              <a:buSzPct val="84000"/>
              <a:buFont typeface="Wingdings" panose="05000000000000000000" pitchFamily="2" charset="2"/>
              <a:buChar char="Ø"/>
              <a:tabLst/>
              <a:defRPr/>
            </a:pPr>
            <a:r>
              <a:rPr kumimoji="0" lang="en-US"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itchFamily="34" charset="0"/>
              </a:rPr>
              <a:t>Deep </a:t>
            </a:r>
            <a:r>
              <a:rPr kumimoji="0" lang="en-US"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boreholes </a:t>
            </a:r>
            <a:r>
              <a:rPr lang="en-US" b="1" dirty="0" smtClean="0">
                <a:solidFill>
                  <a:srgbClr val="000000"/>
                </a:solidFill>
                <a:latin typeface="Calibri" panose="020F0502020204030204" pitchFamily="34" charset="0"/>
                <a:cs typeface="Arial" pitchFamily="34" charset="0"/>
              </a:rPr>
              <a:t>3-</a:t>
            </a:r>
            <a:r>
              <a:rPr kumimoji="0" lang="en-US"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itchFamily="34" charset="0"/>
              </a:rPr>
              <a:t>5x800m</a:t>
            </a:r>
            <a:r>
              <a:rPr kumimoji="0" lang="en-US"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itchFamily="34" charset="0"/>
              </a:rPr>
              <a:t> </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(drilling technology and heat exchangers collector)</a:t>
            </a:r>
          </a:p>
          <a:p>
            <a:pPr marL="266700" marR="0" lvl="0" indent="-266700" algn="l" defTabSz="685800" rtl="0" eaLnBrk="1" fontAlgn="auto" latinLnBrk="0" hangingPunct="1">
              <a:lnSpc>
                <a:spcPct val="90000"/>
              </a:lnSpc>
              <a:spcBef>
                <a:spcPts val="900"/>
              </a:spcBef>
              <a:spcAft>
                <a:spcPts val="0"/>
              </a:spcAft>
              <a:buClr>
                <a:srgbClr val="005DAB"/>
              </a:buClr>
              <a:buSzPct val="84000"/>
              <a:buFont typeface="Wingdings" panose="05000000000000000000" pitchFamily="2" charset="2"/>
              <a:buChar char="Ø"/>
              <a:tabLst/>
              <a:defRPr/>
            </a:pPr>
            <a:r>
              <a:rPr kumimoji="0" lang="en-US"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70 </a:t>
            </a:r>
            <a:r>
              <a:rPr kumimoji="0" lang="en-US" b="1"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kWel</a:t>
            </a:r>
            <a:r>
              <a:rPr kumimoji="0" lang="en-US"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 </a:t>
            </a:r>
            <a:r>
              <a:rPr kumimoji="0" lang="en-US" b="1"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DualSun</a:t>
            </a:r>
            <a:r>
              <a:rPr kumimoji="0" lang="en-US"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 PVT panels</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a:t>
            </a:r>
          </a:p>
          <a:p>
            <a:pPr marL="609600" marR="0" lvl="1" indent="-266700" algn="l" defTabSz="685800" rtl="0" eaLnBrk="1" fontAlgn="auto" latinLnBrk="0" hangingPunct="1">
              <a:lnSpc>
                <a:spcPct val="90000"/>
              </a:lnSpc>
              <a:spcBef>
                <a:spcPts val="900"/>
              </a:spcBef>
              <a:spcAft>
                <a:spcPts val="0"/>
              </a:spcAft>
              <a:buClr>
                <a:srgbClr val="005DAB"/>
              </a:buClr>
              <a:buSzPct val="84000"/>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for multisource ground source heat pump with defrosting function </a:t>
            </a:r>
          </a:p>
          <a:p>
            <a:pPr marL="609600" marR="0" lvl="1" indent="-266700" algn="l" defTabSz="685800" rtl="0" eaLnBrk="1" fontAlgn="auto" latinLnBrk="0" hangingPunct="1">
              <a:lnSpc>
                <a:spcPct val="90000"/>
              </a:lnSpc>
              <a:spcBef>
                <a:spcPts val="900"/>
              </a:spcBef>
              <a:spcAft>
                <a:spcPts val="0"/>
              </a:spcAft>
              <a:buClr>
                <a:srgbClr val="005DAB"/>
              </a:buClr>
              <a:buSzPct val="84000"/>
              <a:buFont typeface="Wingdings" panose="05000000000000000000" pitchFamily="2" charset="2"/>
              <a:buChar char="Ø"/>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and balcony integrated </a:t>
            </a:r>
            <a:endParaRPr kumimoji="0" lang="en-US"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itchFamily="34" charset="0"/>
            </a:endParaRPr>
          </a:p>
          <a:p>
            <a:pPr marL="152400" indent="-266700" defTabSz="685800">
              <a:lnSpc>
                <a:spcPct val="90000"/>
              </a:lnSpc>
              <a:spcBef>
                <a:spcPts val="900"/>
              </a:spcBef>
              <a:buClr>
                <a:srgbClr val="005DAB"/>
              </a:buClr>
              <a:buSzPct val="84000"/>
              <a:buFont typeface="Wingdings" panose="05000000000000000000" pitchFamily="2" charset="2"/>
              <a:buChar char="Ø"/>
              <a:defRPr/>
            </a:pPr>
            <a:r>
              <a:rPr lang="en-US" b="1" dirty="0" smtClean="0">
                <a:solidFill>
                  <a:srgbClr val="000000"/>
                </a:solidFill>
                <a:latin typeface="Calibri" panose="020F0502020204030204" pitchFamily="34" charset="0"/>
                <a:cs typeface="Arial" pitchFamily="34" charset="0"/>
              </a:rPr>
              <a:t>PVs</a:t>
            </a:r>
            <a:r>
              <a:rPr lang="en-US" dirty="0" smtClean="0">
                <a:solidFill>
                  <a:srgbClr val="000000"/>
                </a:solidFill>
                <a:latin typeface="Calibri" panose="020F0502020204030204" pitchFamily="34" charset="0"/>
                <a:cs typeface="Arial" pitchFamily="34" charset="0"/>
              </a:rPr>
              <a:t> at facades</a:t>
            </a:r>
            <a:endPar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endParaRPr>
          </a:p>
          <a:p>
            <a:pPr marL="266700" marR="0" lvl="0" indent="-266700" algn="l" defTabSz="685800" rtl="0" eaLnBrk="1" fontAlgn="auto" latinLnBrk="0" hangingPunct="1">
              <a:lnSpc>
                <a:spcPct val="90000"/>
              </a:lnSpc>
              <a:spcBef>
                <a:spcPts val="900"/>
              </a:spcBef>
              <a:spcAft>
                <a:spcPts val="0"/>
              </a:spcAft>
              <a:buClr>
                <a:srgbClr val="005DAB"/>
              </a:buClr>
              <a:buSzPct val="84000"/>
              <a:buFont typeface="Wingdings" panose="05000000000000000000" pitchFamily="2" charset="2"/>
              <a:buChar char="Ø"/>
              <a:tabLst/>
              <a:defRPr/>
            </a:pPr>
            <a:r>
              <a:rPr kumimoji="0" lang="en-US"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Seasonal borehole storage</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 PVT heat surplus will be used to charge the ground during transitional months, while during summer the HP condenser using the PVT as thermal source will dump heat to the ground.</a:t>
            </a:r>
          </a:p>
          <a:p>
            <a:pPr marL="266700" marR="0" lvl="0" indent="-266700" algn="l" defTabSz="685800" rtl="0" eaLnBrk="1" fontAlgn="auto" latinLnBrk="0" hangingPunct="1">
              <a:lnSpc>
                <a:spcPct val="90000"/>
              </a:lnSpc>
              <a:spcBef>
                <a:spcPts val="900"/>
              </a:spcBef>
              <a:spcAft>
                <a:spcPts val="0"/>
              </a:spcAft>
              <a:buClr>
                <a:srgbClr val="005DAB"/>
              </a:buClr>
              <a:buSzPct val="84000"/>
              <a:buFont typeface="Wingdings" panose="05000000000000000000" pitchFamily="2" charset="2"/>
              <a:buChar char="Ø"/>
              <a:tabLst/>
              <a:defRPr/>
            </a:pPr>
            <a:r>
              <a:rPr kumimoji="0" lang="en-US"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Multisource ground source heat pump </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system for deep boreholes with high COP for DHW with 2x500 </a:t>
            </a:r>
            <a:r>
              <a:rPr kumimoji="0" lang="en-US"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litre</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 and 2x300 </a:t>
            </a:r>
            <a:r>
              <a:rPr kumimoji="0" lang="en-US"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litre</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 short term tanks and remote heat pump monitoring, on-line commissioning and fault diagnostics.</a:t>
            </a:r>
          </a:p>
          <a:p>
            <a:pPr marL="266700" marR="0" lvl="0" indent="-266700" algn="l" defTabSz="685800" rtl="0" eaLnBrk="1" fontAlgn="auto" latinLnBrk="0" hangingPunct="1">
              <a:lnSpc>
                <a:spcPct val="90000"/>
              </a:lnSpc>
              <a:spcBef>
                <a:spcPts val="900"/>
              </a:spcBef>
              <a:spcAft>
                <a:spcPts val="0"/>
              </a:spcAft>
              <a:buClr>
                <a:srgbClr val="005DAB"/>
              </a:buClr>
              <a:buSzPct val="84000"/>
              <a:buFont typeface="Wingdings" panose="05000000000000000000" pitchFamily="2" charset="2"/>
              <a:buChar char="Ø"/>
              <a:tabLst/>
              <a:defRPr/>
            </a:pPr>
            <a:r>
              <a:rPr kumimoji="0" lang="en-US"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Utilisation</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 of the excess heat of exhaust ventilation </a:t>
            </a:r>
            <a:endParaRPr kumimoji="0" lang="en-US"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itchFamily="34" charset="0"/>
            </a:endParaRPr>
          </a:p>
          <a:p>
            <a:pPr marL="266700" marR="0" lvl="0" indent="-266700" algn="l" defTabSz="685800" rtl="0" eaLnBrk="1" fontAlgn="auto" latinLnBrk="0" hangingPunct="1">
              <a:lnSpc>
                <a:spcPct val="90000"/>
              </a:lnSpc>
              <a:spcBef>
                <a:spcPts val="900"/>
              </a:spcBef>
              <a:spcAft>
                <a:spcPts val="0"/>
              </a:spcAft>
              <a:buClr>
                <a:srgbClr val="005DAB"/>
              </a:buClr>
              <a:buSzPct val="84000"/>
              <a:buFont typeface="Wingdings" panose="05000000000000000000" pitchFamily="2" charset="2"/>
              <a:buChar char="Ø"/>
              <a:tabLst/>
              <a:defRPr/>
            </a:pPr>
            <a:r>
              <a:rPr lang="en-US" dirty="0" smtClean="0">
                <a:solidFill>
                  <a:srgbClr val="000000"/>
                </a:solidFill>
                <a:latin typeface="Calibri" panose="020F0502020204030204" pitchFamily="34" charset="0"/>
                <a:cs typeface="Arial" pitchFamily="34" charset="0"/>
              </a:rPr>
              <a:t>Smart control and </a:t>
            </a:r>
            <a:r>
              <a:rPr lang="en-US" dirty="0" err="1" smtClean="0">
                <a:solidFill>
                  <a:srgbClr val="000000"/>
                </a:solidFill>
                <a:latin typeface="Calibri" panose="020F0502020204030204" pitchFamily="34" charset="0"/>
                <a:cs typeface="Arial" pitchFamily="34" charset="0"/>
              </a:rPr>
              <a:t>optimisation</a:t>
            </a:r>
            <a:endPar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endParaRPr>
          </a:p>
          <a:p>
            <a:pPr marR="0" lvl="0" algn="l" defTabSz="685800" rtl="0" eaLnBrk="1" fontAlgn="auto" latinLnBrk="0" hangingPunct="1">
              <a:lnSpc>
                <a:spcPct val="90000"/>
              </a:lnSpc>
              <a:spcBef>
                <a:spcPts val="900"/>
              </a:spcBef>
              <a:spcAft>
                <a:spcPts val="0"/>
              </a:spcAft>
              <a:buClr>
                <a:srgbClr val="005DAB"/>
              </a:buClr>
              <a:buSzPct val="84000"/>
              <a:tabLst/>
              <a:defRPr/>
            </a:pPr>
            <a:r>
              <a:rPr kumimoji="0" lang="en-US" sz="24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Arial" pitchFamily="34" charset="0"/>
              </a:rPr>
              <a:t>Detailed planning going on</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endParaRPr>
          </a:p>
        </p:txBody>
      </p:sp>
      <p:pic>
        <p:nvPicPr>
          <p:cNvPr id="12" name="Kuva 3">
            <a:extLst>
              <a:ext uri="{FF2B5EF4-FFF2-40B4-BE49-F238E27FC236}">
                <a16:creationId xmlns:a16="http://schemas.microsoft.com/office/drawing/2014/main" id="{D2E5F619-3774-4D94-909F-2EC1D6218815}"/>
              </a:ext>
            </a:extLst>
          </p:cNvPr>
          <p:cNvPicPr>
            <a:picLocks noChangeAspect="1"/>
          </p:cNvPicPr>
          <p:nvPr/>
        </p:nvPicPr>
        <p:blipFill rotWithShape="1">
          <a:blip r:embed="rId2"/>
          <a:srcRect l="24315" t="1984" r="9566" b="-1984"/>
          <a:stretch/>
        </p:blipFill>
        <p:spPr>
          <a:xfrm>
            <a:off x="7377878" y="1498387"/>
            <a:ext cx="4739703" cy="5026958"/>
          </a:xfrm>
          <a:prstGeom prst="rect">
            <a:avLst/>
          </a:prstGeom>
        </p:spPr>
      </p:pic>
    </p:spTree>
    <p:extLst>
      <p:ext uri="{BB962C8B-B14F-4D97-AF65-F5344CB8AC3E}">
        <p14:creationId xmlns:p14="http://schemas.microsoft.com/office/powerpoint/2010/main" val="3751820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AT" dirty="0">
                <a:solidFill>
                  <a:srgbClr val="344A5E"/>
                </a:solidFill>
              </a:rPr>
              <a:t>PVT </a:t>
            </a:r>
            <a:r>
              <a:rPr lang="de-AT" dirty="0" err="1" smtClean="0">
                <a:solidFill>
                  <a:srgbClr val="344A5E"/>
                </a:solidFill>
              </a:rPr>
              <a:t>panels</a:t>
            </a:r>
            <a:r>
              <a:rPr lang="de-AT" dirty="0" smtClean="0">
                <a:solidFill>
                  <a:srgbClr val="344A5E"/>
                </a:solidFill>
              </a:rPr>
              <a:t> at </a:t>
            </a:r>
            <a:r>
              <a:rPr lang="de-AT" dirty="0" err="1" smtClean="0">
                <a:solidFill>
                  <a:srgbClr val="344A5E"/>
                </a:solidFill>
              </a:rPr>
              <a:t>roof</a:t>
            </a:r>
            <a:endParaRPr lang="de-AT" dirty="0">
              <a:solidFill>
                <a:srgbClr val="344A5E"/>
              </a:solidFill>
            </a:endParaRPr>
          </a:p>
        </p:txBody>
      </p:sp>
      <p:pic>
        <p:nvPicPr>
          <p:cNvPr id="5" name="Kuva 4">
            <a:extLst>
              <a:ext uri="{FF2B5EF4-FFF2-40B4-BE49-F238E27FC236}">
                <a16:creationId xmlns:a16="http://schemas.microsoft.com/office/drawing/2014/main" id="{FD14E8AC-B3C9-494D-AC1D-DF34DEEE9A07}"/>
              </a:ext>
            </a:extLst>
          </p:cNvPr>
          <p:cNvPicPr>
            <a:picLocks noChangeAspect="1"/>
          </p:cNvPicPr>
          <p:nvPr/>
        </p:nvPicPr>
        <p:blipFill>
          <a:blip r:embed="rId2"/>
          <a:stretch>
            <a:fillRect/>
          </a:stretch>
        </p:blipFill>
        <p:spPr>
          <a:xfrm>
            <a:off x="598393" y="1510370"/>
            <a:ext cx="6945407" cy="4843976"/>
          </a:xfrm>
          <a:prstGeom prst="rect">
            <a:avLst/>
          </a:prstGeom>
        </p:spPr>
      </p:pic>
    </p:spTree>
    <p:extLst>
      <p:ext uri="{BB962C8B-B14F-4D97-AF65-F5344CB8AC3E}">
        <p14:creationId xmlns:p14="http://schemas.microsoft.com/office/powerpoint/2010/main" val="40444100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itle 104"/>
          <p:cNvSpPr>
            <a:spLocks noGrp="1"/>
          </p:cNvSpPr>
          <p:nvPr>
            <p:ph type="title"/>
          </p:nvPr>
        </p:nvSpPr>
        <p:spPr/>
        <p:txBody>
          <a:bodyPr/>
          <a:lstStyle/>
          <a:p>
            <a:r>
              <a:rPr lang="fi-FI" dirty="0" err="1" smtClean="0"/>
              <a:t>Hydraulic</a:t>
            </a:r>
            <a:r>
              <a:rPr lang="fi-FI" dirty="0" smtClean="0"/>
              <a:t> </a:t>
            </a:r>
            <a:r>
              <a:rPr lang="fi-FI" dirty="0" err="1" smtClean="0"/>
              <a:t>scheme</a:t>
            </a:r>
            <a:r>
              <a:rPr lang="fi-FI" dirty="0" smtClean="0"/>
              <a:t> and </a:t>
            </a:r>
            <a:r>
              <a:rPr lang="fi-FI" dirty="0" err="1" smtClean="0"/>
              <a:t>operation</a:t>
            </a:r>
            <a:r>
              <a:rPr lang="fi-FI" dirty="0" smtClean="0"/>
              <a:t> </a:t>
            </a:r>
            <a:r>
              <a:rPr lang="fi-FI" dirty="0" err="1" smtClean="0"/>
              <a:t>modes</a:t>
            </a:r>
            <a:endParaRPr lang="fi-FI" dirty="0"/>
          </a:p>
        </p:txBody>
      </p:sp>
      <p:sp>
        <p:nvSpPr>
          <p:cNvPr id="107" name="Content Placeholder 106"/>
          <p:cNvSpPr>
            <a:spLocks noGrp="1"/>
          </p:cNvSpPr>
          <p:nvPr>
            <p:ph sz="quarter" idx="12"/>
          </p:nvPr>
        </p:nvSpPr>
        <p:spPr>
          <a:xfrm>
            <a:off x="368253" y="1801974"/>
            <a:ext cx="3506618" cy="4392612"/>
          </a:xfrm>
        </p:spPr>
        <p:txBody>
          <a:bodyPr/>
          <a:lstStyle/>
          <a:p>
            <a:r>
              <a:rPr lang="fi-FI" dirty="0" smtClean="0"/>
              <a:t>Energy </a:t>
            </a:r>
            <a:r>
              <a:rPr lang="fi-FI" dirty="0" err="1" smtClean="0"/>
              <a:t>from</a:t>
            </a:r>
            <a:r>
              <a:rPr lang="fi-FI" dirty="0" smtClean="0"/>
              <a:t> PVT, </a:t>
            </a:r>
            <a:r>
              <a:rPr lang="fi-FI" dirty="0" err="1" smtClean="0"/>
              <a:t>ventilation</a:t>
            </a:r>
            <a:r>
              <a:rPr lang="fi-FI" dirty="0"/>
              <a:t> </a:t>
            </a:r>
            <a:r>
              <a:rPr lang="fi-FI" dirty="0" smtClean="0"/>
              <a:t>and/</a:t>
            </a:r>
            <a:r>
              <a:rPr lang="fi-FI" dirty="0" err="1" smtClean="0"/>
              <a:t>or</a:t>
            </a:r>
            <a:r>
              <a:rPr lang="fi-FI" dirty="0" smtClean="0"/>
              <a:t> </a:t>
            </a:r>
            <a:r>
              <a:rPr lang="fi-FI" dirty="0" err="1" smtClean="0"/>
              <a:t>boreholes</a:t>
            </a:r>
            <a:endParaRPr lang="fi-FI" dirty="0" smtClean="0"/>
          </a:p>
          <a:p>
            <a:r>
              <a:rPr lang="fi-FI" dirty="0" err="1" smtClean="0"/>
              <a:t>Heat</a:t>
            </a:r>
            <a:r>
              <a:rPr lang="fi-FI" dirty="0" smtClean="0"/>
              <a:t> </a:t>
            </a:r>
            <a:r>
              <a:rPr lang="fi-FI" dirty="0" err="1" smtClean="0"/>
              <a:t>pumps</a:t>
            </a:r>
            <a:endParaRPr lang="fi-FI" dirty="0" smtClean="0"/>
          </a:p>
          <a:p>
            <a:r>
              <a:rPr lang="fi-FI" dirty="0" err="1" smtClean="0"/>
              <a:t>Heating</a:t>
            </a:r>
            <a:r>
              <a:rPr lang="fi-FI" dirty="0" smtClean="0"/>
              <a:t> of PEB and DHW</a:t>
            </a:r>
          </a:p>
          <a:p>
            <a:endParaRPr lang="fi-FI" dirty="0"/>
          </a:p>
          <a:p>
            <a:r>
              <a:rPr lang="fi-FI" dirty="0" smtClean="0"/>
              <a:t>3 main </a:t>
            </a:r>
            <a:r>
              <a:rPr lang="fi-FI" dirty="0" err="1" smtClean="0"/>
              <a:t>operation</a:t>
            </a:r>
            <a:r>
              <a:rPr lang="fi-FI" dirty="0" smtClean="0"/>
              <a:t> </a:t>
            </a:r>
            <a:r>
              <a:rPr lang="fi-FI" dirty="0" err="1" smtClean="0"/>
              <a:t>modes</a:t>
            </a:r>
            <a:endParaRPr lang="fi-FI" dirty="0" smtClean="0"/>
          </a:p>
          <a:p>
            <a:endParaRPr lang="fi-FI" dirty="0"/>
          </a:p>
        </p:txBody>
      </p:sp>
      <p:pic>
        <p:nvPicPr>
          <p:cNvPr id="106" name="Picture 105"/>
          <p:cNvPicPr>
            <a:picLocks noChangeAspect="1"/>
          </p:cNvPicPr>
          <p:nvPr/>
        </p:nvPicPr>
        <p:blipFill>
          <a:blip r:embed="rId2"/>
          <a:stretch>
            <a:fillRect/>
          </a:stretch>
        </p:blipFill>
        <p:spPr>
          <a:xfrm>
            <a:off x="3874871" y="1901536"/>
            <a:ext cx="8089190" cy="4193488"/>
          </a:xfrm>
          <a:prstGeom prst="rect">
            <a:avLst/>
          </a:prstGeom>
        </p:spPr>
      </p:pic>
    </p:spTree>
    <p:extLst>
      <p:ext uri="{BB962C8B-B14F-4D97-AF65-F5344CB8AC3E}">
        <p14:creationId xmlns:p14="http://schemas.microsoft.com/office/powerpoint/2010/main" val="3731624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45573" y="1510369"/>
            <a:ext cx="4882304" cy="4926289"/>
          </a:xfrm>
        </p:spPr>
        <p:txBody>
          <a:bodyPr>
            <a:normAutofit fontScale="85000" lnSpcReduction="20000"/>
          </a:bodyPr>
          <a:lstStyle/>
          <a:p>
            <a:r>
              <a:rPr lang="fi-FI" dirty="0" smtClean="0"/>
              <a:t>Definition of PEB – </a:t>
            </a:r>
            <a:r>
              <a:rPr lang="fi-FI" dirty="0" err="1" smtClean="0"/>
              <a:t>what</a:t>
            </a:r>
            <a:r>
              <a:rPr lang="fi-FI" dirty="0" smtClean="0"/>
              <a:t> is </a:t>
            </a:r>
            <a:r>
              <a:rPr lang="fi-FI" dirty="0" err="1" smtClean="0"/>
              <a:t>included</a:t>
            </a:r>
            <a:r>
              <a:rPr lang="fi-FI" dirty="0" smtClean="0"/>
              <a:t>?</a:t>
            </a:r>
          </a:p>
          <a:p>
            <a:pPr lvl="1"/>
            <a:r>
              <a:rPr lang="fi-FI" dirty="0" err="1" smtClean="0"/>
              <a:t>Now</a:t>
            </a:r>
            <a:r>
              <a:rPr lang="fi-FI" dirty="0" smtClean="0"/>
              <a:t> </a:t>
            </a:r>
            <a:r>
              <a:rPr lang="fi-FI" dirty="0" err="1" smtClean="0"/>
              <a:t>the</a:t>
            </a:r>
            <a:r>
              <a:rPr lang="fi-FI" dirty="0" smtClean="0"/>
              <a:t> </a:t>
            </a:r>
            <a:r>
              <a:rPr lang="fi-FI" dirty="0" err="1" smtClean="0"/>
              <a:t>planning</a:t>
            </a:r>
            <a:r>
              <a:rPr lang="fi-FI" dirty="0" smtClean="0"/>
              <a:t> </a:t>
            </a:r>
            <a:r>
              <a:rPr lang="fi-FI" dirty="0" err="1" smtClean="0"/>
              <a:t>solution</a:t>
            </a:r>
            <a:r>
              <a:rPr lang="fi-FI" dirty="0" smtClean="0"/>
              <a:t> is </a:t>
            </a:r>
            <a:r>
              <a:rPr lang="fi-FI" dirty="0" err="1" smtClean="0"/>
              <a:t>the</a:t>
            </a:r>
            <a:r>
              <a:rPr lang="fi-FI" dirty="0" smtClean="0"/>
              <a:t> </a:t>
            </a:r>
            <a:r>
              <a:rPr lang="fi-FI" dirty="0" err="1" smtClean="0"/>
              <a:t>house</a:t>
            </a:r>
            <a:r>
              <a:rPr lang="fi-FI" dirty="0" smtClean="0"/>
              <a:t> </a:t>
            </a:r>
            <a:r>
              <a:rPr lang="fi-FI" dirty="0" err="1" smtClean="0"/>
              <a:t>which</a:t>
            </a:r>
            <a:r>
              <a:rPr lang="fi-FI" dirty="0" smtClean="0"/>
              <a:t> </a:t>
            </a:r>
            <a:r>
              <a:rPr lang="fi-FI" dirty="0" err="1" smtClean="0"/>
              <a:t>doesn’t</a:t>
            </a:r>
            <a:r>
              <a:rPr lang="fi-FI" dirty="0" smtClean="0"/>
              <a:t> </a:t>
            </a:r>
            <a:r>
              <a:rPr lang="fi-FI" dirty="0" err="1" smtClean="0"/>
              <a:t>need</a:t>
            </a:r>
            <a:r>
              <a:rPr lang="fi-FI" dirty="0" smtClean="0"/>
              <a:t> </a:t>
            </a:r>
            <a:r>
              <a:rPr lang="fi-FI" dirty="0" err="1" smtClean="0"/>
              <a:t>heating</a:t>
            </a:r>
            <a:r>
              <a:rPr lang="fi-FI" dirty="0" smtClean="0"/>
              <a:t> (=</a:t>
            </a:r>
            <a:r>
              <a:rPr lang="fi-FI" dirty="0" err="1" smtClean="0"/>
              <a:t>produces</a:t>
            </a:r>
            <a:r>
              <a:rPr lang="fi-FI" dirty="0" smtClean="0"/>
              <a:t> as </a:t>
            </a:r>
            <a:r>
              <a:rPr lang="fi-FI" dirty="0" err="1" smtClean="0"/>
              <a:t>much</a:t>
            </a:r>
            <a:r>
              <a:rPr lang="fi-FI" dirty="0" smtClean="0"/>
              <a:t> as </a:t>
            </a:r>
            <a:r>
              <a:rPr lang="fi-FI" dirty="0" err="1" smtClean="0"/>
              <a:t>uses</a:t>
            </a:r>
            <a:r>
              <a:rPr lang="fi-FI" dirty="0" smtClean="0"/>
              <a:t> for </a:t>
            </a:r>
            <a:r>
              <a:rPr lang="fi-FI" dirty="0" err="1" smtClean="0"/>
              <a:t>heating</a:t>
            </a:r>
            <a:r>
              <a:rPr lang="fi-FI" dirty="0" smtClean="0"/>
              <a:t>)</a:t>
            </a:r>
            <a:endParaRPr lang="fi-FI" dirty="0" smtClean="0"/>
          </a:p>
          <a:p>
            <a:pPr lvl="1"/>
            <a:r>
              <a:rPr lang="fi-FI" dirty="0" err="1" smtClean="0"/>
              <a:t>Restaurants</a:t>
            </a:r>
            <a:r>
              <a:rPr lang="fi-FI" dirty="0" smtClean="0"/>
              <a:t>, </a:t>
            </a:r>
            <a:r>
              <a:rPr lang="fi-FI" dirty="0" err="1" smtClean="0"/>
              <a:t>saunas</a:t>
            </a:r>
            <a:r>
              <a:rPr lang="fi-FI" dirty="0" smtClean="0"/>
              <a:t> </a:t>
            </a:r>
            <a:r>
              <a:rPr lang="fi-FI" dirty="0" err="1" smtClean="0"/>
              <a:t>etc</a:t>
            </a:r>
            <a:r>
              <a:rPr lang="fi-FI" dirty="0" smtClean="0"/>
              <a:t> </a:t>
            </a:r>
            <a:r>
              <a:rPr lang="fi-FI" dirty="0" err="1" smtClean="0"/>
              <a:t>energy</a:t>
            </a:r>
            <a:r>
              <a:rPr lang="fi-FI" dirty="0" smtClean="0"/>
              <a:t> </a:t>
            </a:r>
            <a:r>
              <a:rPr lang="fi-FI" dirty="0" err="1" smtClean="0"/>
              <a:t>intensive</a:t>
            </a:r>
            <a:r>
              <a:rPr lang="fi-FI" dirty="0" smtClean="0"/>
              <a:t> </a:t>
            </a:r>
            <a:r>
              <a:rPr lang="fi-FI" dirty="0" err="1" smtClean="0"/>
              <a:t>spaces</a:t>
            </a:r>
            <a:r>
              <a:rPr lang="fi-FI" dirty="0" smtClean="0"/>
              <a:t> </a:t>
            </a:r>
            <a:r>
              <a:rPr lang="fi-FI" dirty="0" err="1" smtClean="0"/>
              <a:t>not</a:t>
            </a:r>
            <a:r>
              <a:rPr lang="fi-FI" dirty="0" smtClean="0"/>
              <a:t> </a:t>
            </a:r>
            <a:r>
              <a:rPr lang="fi-FI" dirty="0" err="1" smtClean="0"/>
              <a:t>easy</a:t>
            </a:r>
            <a:r>
              <a:rPr lang="fi-FI" dirty="0" smtClean="0"/>
              <a:t> to </a:t>
            </a:r>
            <a:r>
              <a:rPr lang="fi-FI" dirty="0" err="1" smtClean="0"/>
              <a:t>solve</a:t>
            </a:r>
            <a:endParaRPr lang="fi-FI" dirty="0" smtClean="0"/>
          </a:p>
          <a:p>
            <a:r>
              <a:rPr lang="fi-FI" dirty="0" smtClean="0"/>
              <a:t>HVAC </a:t>
            </a:r>
            <a:r>
              <a:rPr lang="fi-FI" dirty="0" err="1" smtClean="0"/>
              <a:t>electricity</a:t>
            </a:r>
            <a:r>
              <a:rPr lang="fi-FI" dirty="0" smtClean="0"/>
              <a:t> is </a:t>
            </a:r>
            <a:r>
              <a:rPr lang="fi-FI" dirty="0" err="1" smtClean="0"/>
              <a:t>dominating</a:t>
            </a:r>
            <a:r>
              <a:rPr lang="fi-FI" dirty="0" smtClean="0"/>
              <a:t> </a:t>
            </a:r>
            <a:r>
              <a:rPr lang="fi-FI" dirty="0" err="1" smtClean="0"/>
              <a:t>the</a:t>
            </a:r>
            <a:r>
              <a:rPr lang="fi-FI" dirty="0" smtClean="0"/>
              <a:t> </a:t>
            </a:r>
            <a:r>
              <a:rPr lang="fi-FI" dirty="0" err="1" smtClean="0"/>
              <a:t>consumption</a:t>
            </a:r>
            <a:endParaRPr lang="fi-FI" dirty="0" smtClean="0"/>
          </a:p>
          <a:p>
            <a:r>
              <a:rPr lang="fi-FI" dirty="0" err="1"/>
              <a:t>Development</a:t>
            </a:r>
            <a:r>
              <a:rPr lang="fi-FI" dirty="0"/>
              <a:t> </a:t>
            </a:r>
            <a:r>
              <a:rPr lang="fi-FI" dirty="0" err="1"/>
              <a:t>needs</a:t>
            </a:r>
            <a:endParaRPr lang="fi-FI" dirty="0"/>
          </a:p>
          <a:p>
            <a:pPr lvl="1"/>
            <a:r>
              <a:rPr lang="fi-FI" dirty="0"/>
              <a:t>DHW and DHW </a:t>
            </a:r>
            <a:r>
              <a:rPr lang="fi-FI" dirty="0" err="1"/>
              <a:t>circulation</a:t>
            </a:r>
            <a:endParaRPr lang="fi-FI" dirty="0"/>
          </a:p>
          <a:p>
            <a:r>
              <a:rPr lang="fi-FI" dirty="0" err="1" smtClean="0"/>
              <a:t>Practical</a:t>
            </a:r>
            <a:r>
              <a:rPr lang="fi-FI" dirty="0" smtClean="0"/>
              <a:t> </a:t>
            </a:r>
            <a:r>
              <a:rPr lang="fi-FI" dirty="0" err="1" smtClean="0"/>
              <a:t>space</a:t>
            </a:r>
            <a:r>
              <a:rPr lang="fi-FI" dirty="0" smtClean="0"/>
              <a:t> </a:t>
            </a:r>
            <a:r>
              <a:rPr lang="fi-FI" dirty="0" err="1" smtClean="0"/>
              <a:t>limitations</a:t>
            </a:r>
            <a:r>
              <a:rPr lang="fi-FI" dirty="0" smtClean="0"/>
              <a:t> for PV &amp; PVT</a:t>
            </a:r>
          </a:p>
        </p:txBody>
      </p:sp>
      <p:sp>
        <p:nvSpPr>
          <p:cNvPr id="3" name="Title 2"/>
          <p:cNvSpPr>
            <a:spLocks noGrp="1"/>
          </p:cNvSpPr>
          <p:nvPr>
            <p:ph type="title"/>
          </p:nvPr>
        </p:nvSpPr>
        <p:spPr/>
        <p:txBody>
          <a:bodyPr/>
          <a:lstStyle/>
          <a:p>
            <a:r>
              <a:rPr lang="fi-FI" dirty="0" smtClean="0"/>
              <a:t>Energy </a:t>
            </a:r>
            <a:r>
              <a:rPr lang="fi-FI" dirty="0" err="1" smtClean="0"/>
              <a:t>balance</a:t>
            </a:r>
            <a:r>
              <a:rPr lang="fi-FI" dirty="0" smtClean="0"/>
              <a:t> – </a:t>
            </a:r>
            <a:r>
              <a:rPr lang="fi-FI" dirty="0" err="1" smtClean="0"/>
              <a:t>planning</a:t>
            </a:r>
            <a:r>
              <a:rPr lang="fi-FI" dirty="0" smtClean="0"/>
              <a:t> version</a:t>
            </a:r>
            <a:endParaRPr lang="fi-FI" dirty="0"/>
          </a:p>
        </p:txBody>
      </p:sp>
      <p:pic>
        <p:nvPicPr>
          <p:cNvPr id="4" name="Picture 3"/>
          <p:cNvPicPr>
            <a:picLocks noChangeAspect="1"/>
          </p:cNvPicPr>
          <p:nvPr/>
        </p:nvPicPr>
        <p:blipFill>
          <a:blip r:embed="rId2"/>
          <a:stretch>
            <a:fillRect/>
          </a:stretch>
        </p:blipFill>
        <p:spPr>
          <a:xfrm>
            <a:off x="151271" y="1510370"/>
            <a:ext cx="6846401" cy="4316342"/>
          </a:xfrm>
          <a:prstGeom prst="rect">
            <a:avLst/>
          </a:prstGeom>
        </p:spPr>
      </p:pic>
      <p:cxnSp>
        <p:nvCxnSpPr>
          <p:cNvPr id="6" name="Elbow Connector 5"/>
          <p:cNvCxnSpPr/>
          <p:nvPr/>
        </p:nvCxnSpPr>
        <p:spPr>
          <a:xfrm rot="10800000">
            <a:off x="2574815" y="3107226"/>
            <a:ext cx="2147457" cy="1967345"/>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52176" y="5938576"/>
            <a:ext cx="6219929" cy="49808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i-FI" dirty="0" err="1" smtClean="0"/>
              <a:t>Calculation</a:t>
            </a:r>
            <a:r>
              <a:rPr lang="fi-FI" dirty="0" smtClean="0"/>
              <a:t> </a:t>
            </a:r>
            <a:r>
              <a:rPr lang="fi-FI" dirty="0" err="1" smtClean="0"/>
              <a:t>rules</a:t>
            </a:r>
            <a:r>
              <a:rPr lang="fi-FI" dirty="0" smtClean="0"/>
              <a:t> of </a:t>
            </a:r>
            <a:r>
              <a:rPr lang="fi-FI" dirty="0" err="1" smtClean="0"/>
              <a:t>building</a:t>
            </a:r>
            <a:r>
              <a:rPr lang="fi-FI" dirty="0" smtClean="0"/>
              <a:t> </a:t>
            </a:r>
            <a:r>
              <a:rPr lang="fi-FI" dirty="0" err="1" smtClean="0"/>
              <a:t>codes</a:t>
            </a:r>
            <a:r>
              <a:rPr lang="fi-FI" dirty="0" smtClean="0"/>
              <a:t> </a:t>
            </a:r>
            <a:r>
              <a:rPr lang="fi-FI" dirty="0" err="1" smtClean="0"/>
              <a:t>cause</a:t>
            </a:r>
            <a:r>
              <a:rPr lang="fi-FI" dirty="0" smtClean="0"/>
              <a:t> </a:t>
            </a:r>
            <a:r>
              <a:rPr lang="fi-FI" dirty="0" err="1" smtClean="0"/>
              <a:t>some</a:t>
            </a:r>
            <a:r>
              <a:rPr lang="fi-FI" dirty="0" smtClean="0"/>
              <a:t> </a:t>
            </a:r>
            <a:r>
              <a:rPr lang="fi-FI" dirty="0" err="1" smtClean="0"/>
              <a:t>challenges</a:t>
            </a:r>
            <a:r>
              <a:rPr lang="fi-FI" dirty="0" smtClean="0"/>
              <a:t> – </a:t>
            </a:r>
            <a:r>
              <a:rPr lang="fi-FI" dirty="0" err="1" smtClean="0"/>
              <a:t>waiting</a:t>
            </a:r>
            <a:r>
              <a:rPr lang="fi-FI" dirty="0" smtClean="0"/>
              <a:t> to </a:t>
            </a:r>
            <a:r>
              <a:rPr lang="fi-FI" dirty="0" err="1" smtClean="0"/>
              <a:t>see</a:t>
            </a:r>
            <a:r>
              <a:rPr lang="fi-FI" dirty="0" smtClean="0"/>
              <a:t> </a:t>
            </a:r>
            <a:r>
              <a:rPr lang="fi-FI" dirty="0" err="1" smtClean="0"/>
              <a:t>perfomance</a:t>
            </a:r>
            <a:r>
              <a:rPr lang="fi-FI" dirty="0" smtClean="0"/>
              <a:t> in </a:t>
            </a:r>
            <a:r>
              <a:rPr lang="fi-FI" dirty="0" err="1" smtClean="0"/>
              <a:t>the</a:t>
            </a:r>
            <a:r>
              <a:rPr lang="fi-FI" dirty="0" smtClean="0"/>
              <a:t> </a:t>
            </a:r>
            <a:r>
              <a:rPr lang="fi-FI" dirty="0" err="1" smtClean="0"/>
              <a:t>practise</a:t>
            </a:r>
            <a:r>
              <a:rPr lang="fi-FI" dirty="0" smtClean="0"/>
              <a:t>!</a:t>
            </a:r>
            <a:endParaRPr lang="fi-FI" dirty="0"/>
          </a:p>
        </p:txBody>
      </p:sp>
    </p:spTree>
    <p:extLst>
      <p:ext uri="{BB962C8B-B14F-4D97-AF65-F5344CB8AC3E}">
        <p14:creationId xmlns:p14="http://schemas.microsoft.com/office/powerpoint/2010/main" val="3534623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E5D6C7BCD04A944BDEBCB3B61BEC5CF" ma:contentTypeVersion="13" ma:contentTypeDescription="Create a new document." ma:contentTypeScope="" ma:versionID="be50fe621981535d1cb007b70c98001c">
  <xsd:schema xmlns:xsd="http://www.w3.org/2001/XMLSchema" xmlns:xs="http://www.w3.org/2001/XMLSchema" xmlns:p="http://schemas.microsoft.com/office/2006/metadata/properties" xmlns:ns3="fcfa3a70-d26e-46d4-8b9a-d69f9f065c75" xmlns:ns4="a7581780-e204-4b1b-ad56-f0a44b348806" targetNamespace="http://schemas.microsoft.com/office/2006/metadata/properties" ma:root="true" ma:fieldsID="e30061aba024c0fc8b28b51ab72e82f5" ns3:_="" ns4:_="">
    <xsd:import namespace="fcfa3a70-d26e-46d4-8b9a-d69f9f065c75"/>
    <xsd:import namespace="a7581780-e204-4b1b-ad56-f0a44b34880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a3a70-d26e-46d4-8b9a-d69f9f065c7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581780-e204-4b1b-ad56-f0a44b34880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0739A3-7833-49B4-B23F-39E72428D36D}">
  <ds:schemaRefs>
    <ds:schemaRef ds:uri="http://schemas.microsoft.com/sharepoint/v3/contenttype/forms"/>
  </ds:schemaRefs>
</ds:datastoreItem>
</file>

<file path=customXml/itemProps2.xml><?xml version="1.0" encoding="utf-8"?>
<ds:datastoreItem xmlns:ds="http://schemas.openxmlformats.org/officeDocument/2006/customXml" ds:itemID="{8581C46B-66C0-4DA0-8EF0-3F0515B20122}">
  <ds:schemaRefs>
    <ds:schemaRef ds:uri="http://schemas.openxmlformats.org/package/2006/metadata/core-properties"/>
    <ds:schemaRef ds:uri="a7581780-e204-4b1b-ad56-f0a44b348806"/>
    <ds:schemaRef ds:uri="http://purl.org/dc/dcmitype/"/>
    <ds:schemaRef ds:uri="http://schemas.microsoft.com/office/infopath/2007/PartnerControls"/>
    <ds:schemaRef ds:uri="fcfa3a70-d26e-46d4-8b9a-d69f9f065c75"/>
    <ds:schemaRef ds:uri="http://purl.org/dc/elements/1.1/"/>
    <ds:schemaRef ds:uri="http://schemas.microsoft.com/office/2006/metadata/properties"/>
    <ds:schemaRef ds:uri="http://schemas.microsoft.com/office/2006/documentManagement/types"/>
    <ds:schemaRef ds:uri="http://purl.org/dc/terms/"/>
    <ds:schemaRef ds:uri="http://www.w3.org/XML/1998/namespace"/>
  </ds:schemaRefs>
</ds:datastoreItem>
</file>

<file path=customXml/itemProps3.xml><?xml version="1.0" encoding="utf-8"?>
<ds:datastoreItem xmlns:ds="http://schemas.openxmlformats.org/officeDocument/2006/customXml" ds:itemID="{69381491-844E-4A11-B058-C5E58C92A2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a3a70-d26e-46d4-8b9a-d69f9f065c75"/>
    <ds:schemaRef ds:uri="a7581780-e204-4b1b-ad56-f0a44b3488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2719</TotalTime>
  <Words>709</Words>
  <Application>Microsoft Office PowerPoint</Application>
  <PresentationFormat>Widescreen</PresentationFormat>
  <Paragraphs>83</Paragraphs>
  <Slides>13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Calibri</vt:lpstr>
      <vt:lpstr>ヒラギノ角ゴ Pro W3</vt:lpstr>
      <vt:lpstr>Wingdings</vt:lpstr>
      <vt:lpstr>Courier New</vt:lpstr>
      <vt:lpstr>Trebuchet MS</vt:lpstr>
      <vt:lpstr>Arial</vt:lpstr>
      <vt:lpstr>Office</vt:lpstr>
      <vt:lpstr>Finnish PEB demonstration site at Kalasatama, Helsinki  Ismo Heimonen, VTT ismo.heimonen@vtt.fi</vt:lpstr>
      <vt:lpstr>Introduction</vt:lpstr>
      <vt:lpstr>Plot at Kalasatama, Helsinki</vt:lpstr>
      <vt:lpstr>Project at Kalasatama</vt:lpstr>
      <vt:lpstr>Section</vt:lpstr>
      <vt:lpstr>PEB technology</vt:lpstr>
      <vt:lpstr>PVT panels at roof</vt:lpstr>
      <vt:lpstr>Hydraulic scheme and operation modes</vt:lpstr>
      <vt:lpstr>Energy balance – planning version</vt:lpstr>
      <vt:lpstr>What‘s happening next?</vt:lpstr>
      <vt:lpstr>FIN demo team expertise</vt:lpstr>
      <vt:lpstr>Issues to raise &amp; discuss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 presentations</dc:title>
  <dc:creator>Tomi Medved</dc:creator>
  <cp:lastModifiedBy>Heimonen Ismo</cp:lastModifiedBy>
  <cp:revision>168</cp:revision>
  <cp:lastPrinted>2021-02-08T11:41:04Z</cp:lastPrinted>
  <dcterms:created xsi:type="dcterms:W3CDTF">2018-11-30T16:52:36Z</dcterms:created>
  <dcterms:modified xsi:type="dcterms:W3CDTF">2021-02-09T14:31:16Z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0x0101006E5D6C7BCD04A944BDEBCB3B61BEC5CF</vt:lpwstr>
  </property>
</Properties>
</file>